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324" r:id="rId2"/>
    <p:sldId id="340" r:id="rId3"/>
    <p:sldId id="341" r:id="rId4"/>
    <p:sldId id="350" r:id="rId5"/>
    <p:sldId id="342" r:id="rId6"/>
    <p:sldId id="343" r:id="rId7"/>
    <p:sldId id="367" r:id="rId8"/>
    <p:sldId id="368" r:id="rId9"/>
    <p:sldId id="344" r:id="rId10"/>
    <p:sldId id="345" r:id="rId11"/>
    <p:sldId id="346" r:id="rId12"/>
    <p:sldId id="351" r:id="rId13"/>
    <p:sldId id="352" r:id="rId14"/>
    <p:sldId id="347" r:id="rId15"/>
    <p:sldId id="348" r:id="rId16"/>
    <p:sldId id="349" r:id="rId17"/>
    <p:sldId id="353" r:id="rId18"/>
    <p:sldId id="354" r:id="rId19"/>
    <p:sldId id="355" r:id="rId20"/>
    <p:sldId id="356" r:id="rId21"/>
    <p:sldId id="371" r:id="rId22"/>
    <p:sldId id="372" r:id="rId23"/>
    <p:sldId id="373" r:id="rId24"/>
    <p:sldId id="374" r:id="rId25"/>
    <p:sldId id="375" r:id="rId26"/>
    <p:sldId id="376" r:id="rId27"/>
    <p:sldId id="377" r:id="rId28"/>
    <p:sldId id="378" r:id="rId29"/>
    <p:sldId id="380" r:id="rId30"/>
    <p:sldId id="357" r:id="rId31"/>
    <p:sldId id="362" r:id="rId32"/>
    <p:sldId id="363" r:id="rId33"/>
    <p:sldId id="364" r:id="rId34"/>
    <p:sldId id="358" r:id="rId35"/>
    <p:sldId id="359" r:id="rId36"/>
    <p:sldId id="360" r:id="rId37"/>
    <p:sldId id="365" r:id="rId38"/>
    <p:sldId id="366" r:id="rId39"/>
    <p:sldId id="361" r:id="rId40"/>
    <p:sldId id="339" r:id="rId41"/>
  </p:sldIdLst>
  <p:sldSz cx="9144000" cy="6858000" type="screen4x3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8AC9A49-CDAC-7846-9FC1-52D85B531B02}">
          <p14:sldIdLst>
            <p14:sldId id="324"/>
            <p14:sldId id="340"/>
            <p14:sldId id="341"/>
            <p14:sldId id="350"/>
            <p14:sldId id="342"/>
            <p14:sldId id="343"/>
            <p14:sldId id="367"/>
            <p14:sldId id="368"/>
            <p14:sldId id="344"/>
            <p14:sldId id="345"/>
            <p14:sldId id="346"/>
            <p14:sldId id="351"/>
            <p14:sldId id="352"/>
            <p14:sldId id="347"/>
            <p14:sldId id="348"/>
            <p14:sldId id="349"/>
            <p14:sldId id="353"/>
            <p14:sldId id="354"/>
            <p14:sldId id="355"/>
            <p14:sldId id="356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80"/>
            <p14:sldId id="357"/>
            <p14:sldId id="362"/>
            <p14:sldId id="363"/>
            <p14:sldId id="364"/>
            <p14:sldId id="358"/>
            <p14:sldId id="359"/>
            <p14:sldId id="360"/>
            <p14:sldId id="365"/>
            <p14:sldId id="366"/>
            <p14:sldId id="361"/>
            <p14:sldId id="3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A191"/>
    <a:srgbClr val="F9BABE"/>
    <a:srgbClr val="323296"/>
    <a:srgbClr val="CC3300"/>
    <a:srgbClr val="DDDDDD"/>
    <a:srgbClr val="003300"/>
    <a:srgbClr val="FFFFFF"/>
    <a:srgbClr val="51C1C1"/>
    <a:srgbClr val="339966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8E2524-936D-4669-9F67-3E5F3256A0CE}" v="26" dt="2025-04-14T04:32:40.4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3" autoAdjust="0"/>
    <p:restoredTop sz="95102" autoAdjust="0"/>
  </p:normalViewPr>
  <p:slideViewPr>
    <p:cSldViewPr>
      <p:cViewPr varScale="1">
        <p:scale>
          <a:sx n="137" d="100"/>
          <a:sy n="137" d="100"/>
        </p:scale>
        <p:origin x="2010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2128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ibin BAI" userId="1a9537ce-a274-439b-bc52-99c0137411da" providerId="ADAL" clId="{AFC28B3C-B3E0-D24A-B532-6DB0E85B9CB2}"/>
    <pc:docChg chg="modSld">
      <pc:chgData name="Ruibin BAI" userId="1a9537ce-a274-439b-bc52-99c0137411da" providerId="ADAL" clId="{AFC28B3C-B3E0-D24A-B532-6DB0E85B9CB2}" dt="2019-05-10T03:05:27.628" v="7" actId="164"/>
      <pc:docMkLst>
        <pc:docMk/>
      </pc:docMkLst>
      <pc:sldChg chg="addSp modSp">
        <pc:chgData name="Ruibin BAI" userId="1a9537ce-a274-439b-bc52-99c0137411da" providerId="ADAL" clId="{AFC28B3C-B3E0-D24A-B532-6DB0E85B9CB2}" dt="2019-05-10T03:03:26.222" v="1" actId="164"/>
        <pc:sldMkLst>
          <pc:docMk/>
          <pc:sldMk cId="845885894" sldId="351"/>
        </pc:sldMkLst>
      </pc:sldChg>
      <pc:sldChg chg="addSp modSp modAnim">
        <pc:chgData name="Ruibin BAI" userId="1a9537ce-a274-439b-bc52-99c0137411da" providerId="ADAL" clId="{AFC28B3C-B3E0-D24A-B532-6DB0E85B9CB2}" dt="2019-05-10T03:05:27.628" v="7" actId="164"/>
        <pc:sldMkLst>
          <pc:docMk/>
          <pc:sldMk cId="3414443323" sldId="352"/>
        </pc:sldMkLst>
      </pc:sldChg>
    </pc:docChg>
  </pc:docChgLst>
  <pc:docChgLst>
    <pc:chgData name="Ruibin BAI" userId="1a9537ce-a274-439b-bc52-99c0137411da" providerId="ADAL" clId="{F5297CA6-1E48-E54F-8E39-C67561D8785C}"/>
    <pc:docChg chg="modSld">
      <pc:chgData name="Ruibin BAI" userId="1a9537ce-a274-439b-bc52-99c0137411da" providerId="ADAL" clId="{F5297CA6-1E48-E54F-8E39-C67561D8785C}" dt="2019-04-18T00:38:53.582" v="1" actId="20577"/>
      <pc:docMkLst>
        <pc:docMk/>
      </pc:docMkLst>
      <pc:sldChg chg="modSp">
        <pc:chgData name="Ruibin BAI" userId="1a9537ce-a274-439b-bc52-99c0137411da" providerId="ADAL" clId="{F5297CA6-1E48-E54F-8E39-C67561D8785C}" dt="2019-04-18T00:38:53.582" v="1" actId="20577"/>
        <pc:sldMkLst>
          <pc:docMk/>
          <pc:sldMk cId="3830098970" sldId="350"/>
        </pc:sldMkLst>
      </pc:sldChg>
    </pc:docChg>
  </pc:docChgLst>
  <pc:docChgLst>
    <pc:chgData name="Ruibin BAI" userId="1a9537ce-a274-439b-bc52-99c0137411da" providerId="ADAL" clId="{AD0C1405-E1AE-CE4C-B84F-4DCD7A145289}"/>
    <pc:docChg chg="undo custSel modSld">
      <pc:chgData name="Ruibin BAI" userId="1a9537ce-a274-439b-bc52-99c0137411da" providerId="ADAL" clId="{AD0C1405-E1AE-CE4C-B84F-4DCD7A145289}" dt="2021-08-26T08:23:23.136" v="2" actId="1076"/>
      <pc:docMkLst>
        <pc:docMk/>
      </pc:docMkLst>
      <pc:sldChg chg="modSp mod">
        <pc:chgData name="Ruibin BAI" userId="1a9537ce-a274-439b-bc52-99c0137411da" providerId="ADAL" clId="{AD0C1405-E1AE-CE4C-B84F-4DCD7A145289}" dt="2021-08-26T08:23:23.136" v="2" actId="1076"/>
        <pc:sldMkLst>
          <pc:docMk/>
          <pc:sldMk cId="845885894" sldId="351"/>
        </pc:sldMkLst>
      </pc:sldChg>
    </pc:docChg>
  </pc:docChgLst>
  <pc:docChgLst>
    <pc:chgData name="Ruibin BAI" userId="1a9537ce-a274-439b-bc52-99c0137411da" providerId="ADAL" clId="{26C38D82-F626-8443-8725-E551E70CD26A}"/>
    <pc:docChg chg="modSld">
      <pc:chgData name="Ruibin BAI" userId="1a9537ce-a274-439b-bc52-99c0137411da" providerId="ADAL" clId="{26C38D82-F626-8443-8725-E551E70CD26A}" dt="2021-03-26T03:03:47.958" v="1" actId="18331"/>
      <pc:docMkLst>
        <pc:docMk/>
      </pc:docMkLst>
      <pc:sldChg chg="modSp">
        <pc:chgData name="Ruibin BAI" userId="1a9537ce-a274-439b-bc52-99c0137411da" providerId="ADAL" clId="{26C38D82-F626-8443-8725-E551E70CD26A}" dt="2021-03-26T03:03:47.958" v="1" actId="18331"/>
        <pc:sldMkLst>
          <pc:docMk/>
          <pc:sldMk cId="3979099316" sldId="359"/>
        </pc:sldMkLst>
      </pc:sldChg>
    </pc:docChg>
  </pc:docChgLst>
  <pc:docChgLst>
    <pc:chgData name="Xinan Chen" userId="aed4278f-f066-4586-81d3-daedb6f80e24" providerId="ADAL" clId="{FF8E2524-936D-4669-9F67-3E5F3256A0CE}"/>
    <pc:docChg chg="undo custSel addSld delSld modSld sldOrd modSection">
      <pc:chgData name="Xinan Chen" userId="aed4278f-f066-4586-81d3-daedb6f80e24" providerId="ADAL" clId="{FF8E2524-936D-4669-9F67-3E5F3256A0CE}" dt="2025-04-14T04:39:07.837" v="1071" actId="1076"/>
      <pc:docMkLst>
        <pc:docMk/>
      </pc:docMkLst>
      <pc:sldChg chg="modSp mod">
        <pc:chgData name="Xinan Chen" userId="aed4278f-f066-4586-81d3-daedb6f80e24" providerId="ADAL" clId="{FF8E2524-936D-4669-9F67-3E5F3256A0CE}" dt="2025-04-09T13:59:45.692" v="72" actId="20577"/>
        <pc:sldMkLst>
          <pc:docMk/>
          <pc:sldMk cId="0" sldId="324"/>
        </pc:sldMkLst>
        <pc:spChg chg="mod">
          <ac:chgData name="Xinan Chen" userId="aed4278f-f066-4586-81d3-daedb6f80e24" providerId="ADAL" clId="{FF8E2524-936D-4669-9F67-3E5F3256A0CE}" dt="2025-04-09T13:59:45.692" v="72" actId="20577"/>
          <ac:spMkLst>
            <pc:docMk/>
            <pc:sldMk cId="0" sldId="324"/>
            <ac:spMk id="8" creationId="{00000000-0000-0000-0000-000000000000}"/>
          </ac:spMkLst>
        </pc:spChg>
      </pc:sldChg>
      <pc:sldChg chg="modSp mod">
        <pc:chgData name="Xinan Chen" userId="aed4278f-f066-4586-81d3-daedb6f80e24" providerId="ADAL" clId="{FF8E2524-936D-4669-9F67-3E5F3256A0CE}" dt="2025-04-14T02:27:52.884" v="73" actId="207"/>
        <pc:sldMkLst>
          <pc:docMk/>
          <pc:sldMk cId="2324654288" sldId="342"/>
        </pc:sldMkLst>
        <pc:spChg chg="mod">
          <ac:chgData name="Xinan Chen" userId="aed4278f-f066-4586-81d3-daedb6f80e24" providerId="ADAL" clId="{FF8E2524-936D-4669-9F67-3E5F3256A0CE}" dt="2025-04-14T02:27:52.884" v="73" actId="207"/>
          <ac:spMkLst>
            <pc:docMk/>
            <pc:sldMk cId="2324654288" sldId="342"/>
            <ac:spMk id="8" creationId="{00000000-0000-0000-0000-000000000000}"/>
          </ac:spMkLst>
        </pc:spChg>
      </pc:sldChg>
      <pc:sldChg chg="modSp mod">
        <pc:chgData name="Xinan Chen" userId="aed4278f-f066-4586-81d3-daedb6f80e24" providerId="ADAL" clId="{FF8E2524-936D-4669-9F67-3E5F3256A0CE}" dt="2025-04-14T02:52:25.057" v="873" actId="113"/>
        <pc:sldMkLst>
          <pc:docMk/>
          <pc:sldMk cId="3830098970" sldId="344"/>
        </pc:sldMkLst>
        <pc:spChg chg="mod">
          <ac:chgData name="Xinan Chen" userId="aed4278f-f066-4586-81d3-daedb6f80e24" providerId="ADAL" clId="{FF8E2524-936D-4669-9F67-3E5F3256A0CE}" dt="2025-04-14T02:52:25.057" v="873" actId="113"/>
          <ac:spMkLst>
            <pc:docMk/>
            <pc:sldMk cId="3830098970" sldId="344"/>
            <ac:spMk id="8" creationId="{00000000-0000-0000-0000-000000000000}"/>
          </ac:spMkLst>
        </pc:spChg>
      </pc:sldChg>
      <pc:sldChg chg="add del">
        <pc:chgData name="Xinan Chen" userId="aed4278f-f066-4586-81d3-daedb6f80e24" providerId="ADAL" clId="{FF8E2524-936D-4669-9F67-3E5F3256A0CE}" dt="2025-04-14T04:38:29.923" v="1061" actId="47"/>
        <pc:sldMkLst>
          <pc:docMk/>
          <pc:sldMk cId="3335869827" sldId="357"/>
        </pc:sldMkLst>
      </pc:sldChg>
      <pc:sldChg chg="delSp modSp add del mod">
        <pc:chgData name="Xinan Chen" userId="aed4278f-f066-4586-81d3-daedb6f80e24" providerId="ADAL" clId="{FF8E2524-936D-4669-9F67-3E5F3256A0CE}" dt="2025-04-14T04:39:07.837" v="1071" actId="1076"/>
        <pc:sldMkLst>
          <pc:docMk/>
          <pc:sldMk cId="3979099316" sldId="359"/>
        </pc:sldMkLst>
        <pc:spChg chg="mod">
          <ac:chgData name="Xinan Chen" userId="aed4278f-f066-4586-81d3-daedb6f80e24" providerId="ADAL" clId="{FF8E2524-936D-4669-9F67-3E5F3256A0CE}" dt="2025-04-14T04:39:05.631" v="1070" actId="1076"/>
          <ac:spMkLst>
            <pc:docMk/>
            <pc:sldMk cId="3979099316" sldId="359"/>
            <ac:spMk id="8" creationId="{00000000-0000-0000-0000-000000000000}"/>
          </ac:spMkLst>
        </pc:spChg>
        <pc:picChg chg="mod">
          <ac:chgData name="Xinan Chen" userId="aed4278f-f066-4586-81d3-daedb6f80e24" providerId="ADAL" clId="{FF8E2524-936D-4669-9F67-3E5F3256A0CE}" dt="2025-04-14T04:39:07.837" v="1071" actId="1076"/>
          <ac:picMkLst>
            <pc:docMk/>
            <pc:sldMk cId="3979099316" sldId="359"/>
            <ac:picMk id="7" creationId="{00000000-0000-0000-0000-000000000000}"/>
          </ac:picMkLst>
        </pc:picChg>
        <pc:picChg chg="del">
          <ac:chgData name="Xinan Chen" userId="aed4278f-f066-4586-81d3-daedb6f80e24" providerId="ADAL" clId="{FF8E2524-936D-4669-9F67-3E5F3256A0CE}" dt="2025-04-14T04:38:56.145" v="1063" actId="478"/>
          <ac:picMkLst>
            <pc:docMk/>
            <pc:sldMk cId="3979099316" sldId="359"/>
            <ac:picMk id="9" creationId="{00000000-0000-0000-0000-000000000000}"/>
          </ac:picMkLst>
        </pc:picChg>
        <pc:picChg chg="del mod">
          <ac:chgData name="Xinan Chen" userId="aed4278f-f066-4586-81d3-daedb6f80e24" providerId="ADAL" clId="{FF8E2524-936D-4669-9F67-3E5F3256A0CE}" dt="2025-04-14T04:39:01.854" v="1069" actId="478"/>
          <ac:picMkLst>
            <pc:docMk/>
            <pc:sldMk cId="3979099316" sldId="359"/>
            <ac:picMk id="12" creationId="{00000000-0000-0000-0000-000000000000}"/>
          </ac:picMkLst>
        </pc:picChg>
        <pc:picChg chg="del mod">
          <ac:chgData name="Xinan Chen" userId="aed4278f-f066-4586-81d3-daedb6f80e24" providerId="ADAL" clId="{FF8E2524-936D-4669-9F67-3E5F3256A0CE}" dt="2025-04-14T04:38:59.240" v="1066" actId="478"/>
          <ac:picMkLst>
            <pc:docMk/>
            <pc:sldMk cId="3979099316" sldId="359"/>
            <ac:picMk id="14" creationId="{00000000-0000-0000-0000-000000000000}"/>
          </ac:picMkLst>
        </pc:picChg>
        <pc:picChg chg="del mod">
          <ac:chgData name="Xinan Chen" userId="aed4278f-f066-4586-81d3-daedb6f80e24" providerId="ADAL" clId="{FF8E2524-936D-4669-9F67-3E5F3256A0CE}" dt="2025-04-14T04:39:01.246" v="1068" actId="478"/>
          <ac:picMkLst>
            <pc:docMk/>
            <pc:sldMk cId="3979099316" sldId="359"/>
            <ac:picMk id="15" creationId="{00000000-0000-0000-0000-000000000000}"/>
          </ac:picMkLst>
        </pc:picChg>
      </pc:sldChg>
      <pc:sldChg chg="modSp add mod">
        <pc:chgData name="Xinan Chen" userId="aed4278f-f066-4586-81d3-daedb6f80e24" providerId="ADAL" clId="{FF8E2524-936D-4669-9F67-3E5F3256A0CE}" dt="2025-04-14T02:53:29.412" v="874" actId="20577"/>
        <pc:sldMkLst>
          <pc:docMk/>
          <pc:sldMk cId="592571270" sldId="367"/>
        </pc:sldMkLst>
        <pc:spChg chg="mod">
          <ac:chgData name="Xinan Chen" userId="aed4278f-f066-4586-81d3-daedb6f80e24" providerId="ADAL" clId="{FF8E2524-936D-4669-9F67-3E5F3256A0CE}" dt="2025-04-14T02:37:24.694" v="115" actId="20577"/>
          <ac:spMkLst>
            <pc:docMk/>
            <pc:sldMk cId="592571270" sldId="367"/>
            <ac:spMk id="7" creationId="{307592A7-DEBA-D3E5-B774-583B99CD8773}"/>
          </ac:spMkLst>
        </pc:spChg>
        <pc:spChg chg="mod">
          <ac:chgData name="Xinan Chen" userId="aed4278f-f066-4586-81d3-daedb6f80e24" providerId="ADAL" clId="{FF8E2524-936D-4669-9F67-3E5F3256A0CE}" dt="2025-04-14T02:53:29.412" v="874" actId="20577"/>
          <ac:spMkLst>
            <pc:docMk/>
            <pc:sldMk cId="592571270" sldId="367"/>
            <ac:spMk id="8" creationId="{E943F29B-0A7A-4B86-524C-6F6BE6C60895}"/>
          </ac:spMkLst>
        </pc:spChg>
      </pc:sldChg>
      <pc:sldChg chg="addSp modSp add mod">
        <pc:chgData name="Xinan Chen" userId="aed4278f-f066-4586-81d3-daedb6f80e24" providerId="ADAL" clId="{FF8E2524-936D-4669-9F67-3E5F3256A0CE}" dt="2025-04-14T02:50:55.281" v="865" actId="1076"/>
        <pc:sldMkLst>
          <pc:docMk/>
          <pc:sldMk cId="2137138270" sldId="368"/>
        </pc:sldMkLst>
        <pc:spChg chg="mod">
          <ac:chgData name="Xinan Chen" userId="aed4278f-f066-4586-81d3-daedb6f80e24" providerId="ADAL" clId="{FF8E2524-936D-4669-9F67-3E5F3256A0CE}" dt="2025-04-14T02:50:50.889" v="863" actId="20577"/>
          <ac:spMkLst>
            <pc:docMk/>
            <pc:sldMk cId="2137138270" sldId="368"/>
            <ac:spMk id="8" creationId="{CA172D73-98CE-D55B-7C60-D69157511C95}"/>
          </ac:spMkLst>
        </pc:spChg>
        <pc:picChg chg="add mod">
          <ac:chgData name="Xinan Chen" userId="aed4278f-f066-4586-81d3-daedb6f80e24" providerId="ADAL" clId="{FF8E2524-936D-4669-9F67-3E5F3256A0CE}" dt="2025-04-14T02:46:50.431" v="607" actId="14100"/>
          <ac:picMkLst>
            <pc:docMk/>
            <pc:sldMk cId="2137138270" sldId="368"/>
            <ac:picMk id="1026" creationId="{A3A9E0D3-A2D7-8BB0-A20E-1BD684967418}"/>
          </ac:picMkLst>
        </pc:picChg>
        <pc:picChg chg="add mod">
          <ac:chgData name="Xinan Chen" userId="aed4278f-f066-4586-81d3-daedb6f80e24" providerId="ADAL" clId="{FF8E2524-936D-4669-9F67-3E5F3256A0CE}" dt="2025-04-14T02:50:55.281" v="865" actId="1076"/>
          <ac:picMkLst>
            <pc:docMk/>
            <pc:sldMk cId="2137138270" sldId="368"/>
            <ac:picMk id="1028" creationId="{5AB1BACA-EBEB-6BFE-CB6A-0966DB9E3A87}"/>
          </ac:picMkLst>
        </pc:picChg>
      </pc:sldChg>
      <pc:sldChg chg="new del">
        <pc:chgData name="Xinan Chen" userId="aed4278f-f066-4586-81d3-daedb6f80e24" providerId="ADAL" clId="{FF8E2524-936D-4669-9F67-3E5F3256A0CE}" dt="2025-04-14T04:27:25.585" v="962" actId="47"/>
        <pc:sldMkLst>
          <pc:docMk/>
          <pc:sldMk cId="2025952310" sldId="369"/>
        </pc:sldMkLst>
      </pc:sldChg>
      <pc:sldChg chg="add del">
        <pc:chgData name="Xinan Chen" userId="aed4278f-f066-4586-81d3-daedb6f80e24" providerId="ADAL" clId="{FF8E2524-936D-4669-9F67-3E5F3256A0CE}" dt="2025-04-14T04:27:26.456" v="963" actId="47"/>
        <pc:sldMkLst>
          <pc:docMk/>
          <pc:sldMk cId="3343348659" sldId="370"/>
        </pc:sldMkLst>
      </pc:sldChg>
      <pc:sldChg chg="addSp delSp modSp add mod ord">
        <pc:chgData name="Xinan Chen" userId="aed4278f-f066-4586-81d3-daedb6f80e24" providerId="ADAL" clId="{FF8E2524-936D-4669-9F67-3E5F3256A0CE}" dt="2025-04-14T04:27:23.163" v="961"/>
        <pc:sldMkLst>
          <pc:docMk/>
          <pc:sldMk cId="2788426097" sldId="371"/>
        </pc:sldMkLst>
        <pc:spChg chg="del">
          <ac:chgData name="Xinan Chen" userId="aed4278f-f066-4586-81d3-daedb6f80e24" providerId="ADAL" clId="{FF8E2524-936D-4669-9F67-3E5F3256A0CE}" dt="2025-04-14T04:24:26.545" v="893" actId="478"/>
          <ac:spMkLst>
            <pc:docMk/>
            <pc:sldMk cId="2788426097" sldId="371"/>
            <ac:spMk id="2" creationId="{B3AE5196-8BDE-BBAF-0620-CBA966BD9175}"/>
          </ac:spMkLst>
        </pc:spChg>
        <pc:spChg chg="del">
          <ac:chgData name="Xinan Chen" userId="aed4278f-f066-4586-81d3-daedb6f80e24" providerId="ADAL" clId="{FF8E2524-936D-4669-9F67-3E5F3256A0CE}" dt="2025-04-14T04:24:27.395" v="894" actId="478"/>
          <ac:spMkLst>
            <pc:docMk/>
            <pc:sldMk cId="2788426097" sldId="371"/>
            <ac:spMk id="3" creationId="{376405BE-0E6D-7799-E787-5405AA736D9A}"/>
          </ac:spMkLst>
        </pc:spChg>
        <pc:spChg chg="mod">
          <ac:chgData name="Xinan Chen" userId="aed4278f-f066-4586-81d3-daedb6f80e24" providerId="ADAL" clId="{FF8E2524-936D-4669-9F67-3E5F3256A0CE}" dt="2025-04-14T04:25:27.919" v="951" actId="20577"/>
          <ac:spMkLst>
            <pc:docMk/>
            <pc:sldMk cId="2788426097" sldId="371"/>
            <ac:spMk id="6" creationId="{27C2365C-E375-31C9-2FD5-A4C4AAB36F62}"/>
          </ac:spMkLst>
        </pc:spChg>
        <pc:spChg chg="add mod">
          <ac:chgData name="Xinan Chen" userId="aed4278f-f066-4586-81d3-daedb6f80e24" providerId="ADAL" clId="{FF8E2524-936D-4669-9F67-3E5F3256A0CE}" dt="2025-04-14T04:27:18.901" v="957" actId="207"/>
          <ac:spMkLst>
            <pc:docMk/>
            <pc:sldMk cId="2788426097" sldId="371"/>
            <ac:spMk id="9" creationId="{2B04FF49-A2C4-E7AF-1687-A5554CC01B99}"/>
          </ac:spMkLst>
        </pc:spChg>
        <pc:picChg chg="add mod">
          <ac:chgData name="Xinan Chen" userId="aed4278f-f066-4586-81d3-daedb6f80e24" providerId="ADAL" clId="{FF8E2524-936D-4669-9F67-3E5F3256A0CE}" dt="2025-04-14T04:26:34.773" v="954" actId="1076"/>
          <ac:picMkLst>
            <pc:docMk/>
            <pc:sldMk cId="2788426097" sldId="371"/>
            <ac:picMk id="8" creationId="{E3B8DC80-35EB-104A-3D64-20B2104DA4FD}"/>
          </ac:picMkLst>
        </pc:picChg>
      </pc:sldChg>
      <pc:sldChg chg="addSp delSp modSp add mod">
        <pc:chgData name="Xinan Chen" userId="aed4278f-f066-4586-81d3-daedb6f80e24" providerId="ADAL" clId="{FF8E2524-936D-4669-9F67-3E5F3256A0CE}" dt="2025-04-14T04:28:50.516" v="979" actId="732"/>
        <pc:sldMkLst>
          <pc:docMk/>
          <pc:sldMk cId="3417784027" sldId="372"/>
        </pc:sldMkLst>
        <pc:spChg chg="mod">
          <ac:chgData name="Xinan Chen" userId="aed4278f-f066-4586-81d3-daedb6f80e24" providerId="ADAL" clId="{FF8E2524-936D-4669-9F67-3E5F3256A0CE}" dt="2025-04-14T04:28:29.235" v="977" actId="14100"/>
          <ac:spMkLst>
            <pc:docMk/>
            <pc:sldMk cId="3417784027" sldId="372"/>
            <ac:spMk id="9" creationId="{86B25926-0E41-F944-104E-7976DCAD9A9E}"/>
          </ac:spMkLst>
        </pc:spChg>
        <pc:picChg chg="add mod ord modCrop">
          <ac:chgData name="Xinan Chen" userId="aed4278f-f066-4586-81d3-daedb6f80e24" providerId="ADAL" clId="{FF8E2524-936D-4669-9F67-3E5F3256A0CE}" dt="2025-04-14T04:28:50.516" v="979" actId="732"/>
          <ac:picMkLst>
            <pc:docMk/>
            <pc:sldMk cId="3417784027" sldId="372"/>
            <ac:picMk id="3" creationId="{06634684-36D2-FAE4-08DD-1F6294D1BF36}"/>
          </ac:picMkLst>
        </pc:picChg>
        <pc:picChg chg="del">
          <ac:chgData name="Xinan Chen" userId="aed4278f-f066-4586-81d3-daedb6f80e24" providerId="ADAL" clId="{FF8E2524-936D-4669-9F67-3E5F3256A0CE}" dt="2025-04-14T04:28:07.404" v="965" actId="478"/>
          <ac:picMkLst>
            <pc:docMk/>
            <pc:sldMk cId="3417784027" sldId="372"/>
            <ac:picMk id="8" creationId="{44A8C7C6-53A2-EFB4-D27E-DB76C673CC60}"/>
          </ac:picMkLst>
        </pc:picChg>
      </pc:sldChg>
      <pc:sldChg chg="addSp delSp modSp add mod">
        <pc:chgData name="Xinan Chen" userId="aed4278f-f066-4586-81d3-daedb6f80e24" providerId="ADAL" clId="{FF8E2524-936D-4669-9F67-3E5F3256A0CE}" dt="2025-04-14T04:29:30.535" v="988" actId="1076"/>
        <pc:sldMkLst>
          <pc:docMk/>
          <pc:sldMk cId="1571200705" sldId="373"/>
        </pc:sldMkLst>
        <pc:picChg chg="del">
          <ac:chgData name="Xinan Chen" userId="aed4278f-f066-4586-81d3-daedb6f80e24" providerId="ADAL" clId="{FF8E2524-936D-4669-9F67-3E5F3256A0CE}" dt="2025-04-14T04:29:16.081" v="981" actId="478"/>
          <ac:picMkLst>
            <pc:docMk/>
            <pc:sldMk cId="1571200705" sldId="373"/>
            <ac:picMk id="3" creationId="{DBD9DB4E-E798-5EB4-7440-0D62BECC8C41}"/>
          </ac:picMkLst>
        </pc:picChg>
        <pc:picChg chg="add mod ord">
          <ac:chgData name="Xinan Chen" userId="aed4278f-f066-4586-81d3-daedb6f80e24" providerId="ADAL" clId="{FF8E2524-936D-4669-9F67-3E5F3256A0CE}" dt="2025-04-14T04:29:30.535" v="988" actId="1076"/>
          <ac:picMkLst>
            <pc:docMk/>
            <pc:sldMk cId="1571200705" sldId="373"/>
            <ac:picMk id="7" creationId="{29A322C2-1445-5D51-5144-5C22A6CD3B7B}"/>
          </ac:picMkLst>
        </pc:picChg>
      </pc:sldChg>
      <pc:sldChg chg="addSp delSp modSp add mod">
        <pc:chgData name="Xinan Chen" userId="aed4278f-f066-4586-81d3-daedb6f80e24" providerId="ADAL" clId="{FF8E2524-936D-4669-9F67-3E5F3256A0CE}" dt="2025-04-14T04:30:12.822" v="997" actId="1076"/>
        <pc:sldMkLst>
          <pc:docMk/>
          <pc:sldMk cId="2761205936" sldId="374"/>
        </pc:sldMkLst>
        <pc:picChg chg="add mod ord">
          <ac:chgData name="Xinan Chen" userId="aed4278f-f066-4586-81d3-daedb6f80e24" providerId="ADAL" clId="{FF8E2524-936D-4669-9F67-3E5F3256A0CE}" dt="2025-04-14T04:30:12.822" v="997" actId="1076"/>
          <ac:picMkLst>
            <pc:docMk/>
            <pc:sldMk cId="2761205936" sldId="374"/>
            <ac:picMk id="3" creationId="{CE2CC6E6-0EC3-8251-7EEC-E049FA62E9CF}"/>
          </ac:picMkLst>
        </pc:picChg>
        <pc:picChg chg="del">
          <ac:chgData name="Xinan Chen" userId="aed4278f-f066-4586-81d3-daedb6f80e24" providerId="ADAL" clId="{FF8E2524-936D-4669-9F67-3E5F3256A0CE}" dt="2025-04-14T04:29:49.271" v="990" actId="478"/>
          <ac:picMkLst>
            <pc:docMk/>
            <pc:sldMk cId="2761205936" sldId="374"/>
            <ac:picMk id="7" creationId="{A35D9C49-4B48-CD7E-E368-05B2C00C535B}"/>
          </ac:picMkLst>
        </pc:picChg>
      </pc:sldChg>
      <pc:sldChg chg="addSp delSp modSp add mod">
        <pc:chgData name="Xinan Chen" userId="aed4278f-f066-4586-81d3-daedb6f80e24" providerId="ADAL" clId="{FF8E2524-936D-4669-9F67-3E5F3256A0CE}" dt="2025-04-14T04:30:45.225" v="1012" actId="1076"/>
        <pc:sldMkLst>
          <pc:docMk/>
          <pc:sldMk cId="2877964749" sldId="375"/>
        </pc:sldMkLst>
        <pc:picChg chg="del">
          <ac:chgData name="Xinan Chen" userId="aed4278f-f066-4586-81d3-daedb6f80e24" providerId="ADAL" clId="{FF8E2524-936D-4669-9F67-3E5F3256A0CE}" dt="2025-04-14T04:30:21.589" v="1001" actId="478"/>
          <ac:picMkLst>
            <pc:docMk/>
            <pc:sldMk cId="2877964749" sldId="375"/>
            <ac:picMk id="3" creationId="{3B9E5583-001F-2FC7-C7BB-31CE2B2EDBCC}"/>
          </ac:picMkLst>
        </pc:picChg>
        <pc:picChg chg="add mod ord">
          <ac:chgData name="Xinan Chen" userId="aed4278f-f066-4586-81d3-daedb6f80e24" providerId="ADAL" clId="{FF8E2524-936D-4669-9F67-3E5F3256A0CE}" dt="2025-04-14T04:30:45.225" v="1012" actId="1076"/>
          <ac:picMkLst>
            <pc:docMk/>
            <pc:sldMk cId="2877964749" sldId="375"/>
            <ac:picMk id="7" creationId="{8A483092-BF89-95E0-51EA-376B74401E4B}"/>
          </ac:picMkLst>
        </pc:picChg>
      </pc:sldChg>
      <pc:sldChg chg="new del">
        <pc:chgData name="Xinan Chen" userId="aed4278f-f066-4586-81d3-daedb6f80e24" providerId="ADAL" clId="{FF8E2524-936D-4669-9F67-3E5F3256A0CE}" dt="2025-04-14T04:30:18.913" v="999" actId="680"/>
        <pc:sldMkLst>
          <pc:docMk/>
          <pc:sldMk cId="3720027922" sldId="375"/>
        </pc:sldMkLst>
      </pc:sldChg>
      <pc:sldChg chg="addSp delSp modSp add mod">
        <pc:chgData name="Xinan Chen" userId="aed4278f-f066-4586-81d3-daedb6f80e24" providerId="ADAL" clId="{FF8E2524-936D-4669-9F67-3E5F3256A0CE}" dt="2025-04-14T04:31:18.107" v="1022" actId="1076"/>
        <pc:sldMkLst>
          <pc:docMk/>
          <pc:sldMk cId="991853756" sldId="376"/>
        </pc:sldMkLst>
        <pc:picChg chg="add mod ord">
          <ac:chgData name="Xinan Chen" userId="aed4278f-f066-4586-81d3-daedb6f80e24" providerId="ADAL" clId="{FF8E2524-936D-4669-9F67-3E5F3256A0CE}" dt="2025-04-14T04:31:18.107" v="1022" actId="1076"/>
          <ac:picMkLst>
            <pc:docMk/>
            <pc:sldMk cId="991853756" sldId="376"/>
            <ac:picMk id="3" creationId="{7D1CBB89-9BB7-4980-9086-B5A03CB08503}"/>
          </ac:picMkLst>
        </pc:picChg>
        <pc:picChg chg="del">
          <ac:chgData name="Xinan Chen" userId="aed4278f-f066-4586-81d3-daedb6f80e24" providerId="ADAL" clId="{FF8E2524-936D-4669-9F67-3E5F3256A0CE}" dt="2025-04-14T04:31:06.947" v="1014" actId="478"/>
          <ac:picMkLst>
            <pc:docMk/>
            <pc:sldMk cId="991853756" sldId="376"/>
            <ac:picMk id="7" creationId="{3DCD287A-3F1B-D29C-9898-75E6F9FC2BA5}"/>
          </ac:picMkLst>
        </pc:picChg>
      </pc:sldChg>
      <pc:sldChg chg="addSp delSp modSp add mod">
        <pc:chgData name="Xinan Chen" userId="aed4278f-f066-4586-81d3-daedb6f80e24" providerId="ADAL" clId="{FF8E2524-936D-4669-9F67-3E5F3256A0CE}" dt="2025-04-14T04:31:44.300" v="1030" actId="1076"/>
        <pc:sldMkLst>
          <pc:docMk/>
          <pc:sldMk cId="1201144269" sldId="377"/>
        </pc:sldMkLst>
        <pc:picChg chg="del">
          <ac:chgData name="Xinan Chen" userId="aed4278f-f066-4586-81d3-daedb6f80e24" providerId="ADAL" clId="{FF8E2524-936D-4669-9F67-3E5F3256A0CE}" dt="2025-04-14T04:31:35.153" v="1024" actId="478"/>
          <ac:picMkLst>
            <pc:docMk/>
            <pc:sldMk cId="1201144269" sldId="377"/>
            <ac:picMk id="3" creationId="{7DAF4743-D491-F2F1-07A0-073E10F20F31}"/>
          </ac:picMkLst>
        </pc:picChg>
        <pc:picChg chg="add mod ord">
          <ac:chgData name="Xinan Chen" userId="aed4278f-f066-4586-81d3-daedb6f80e24" providerId="ADAL" clId="{FF8E2524-936D-4669-9F67-3E5F3256A0CE}" dt="2025-04-14T04:31:44.300" v="1030" actId="1076"/>
          <ac:picMkLst>
            <pc:docMk/>
            <pc:sldMk cId="1201144269" sldId="377"/>
            <ac:picMk id="7" creationId="{BA59EEAD-4FD9-ECCE-7E2E-1099A9FDB5E0}"/>
          </ac:picMkLst>
        </pc:picChg>
      </pc:sldChg>
      <pc:sldChg chg="addSp delSp modSp add mod">
        <pc:chgData name="Xinan Chen" userId="aed4278f-f066-4586-81d3-daedb6f80e24" providerId="ADAL" clId="{FF8E2524-936D-4669-9F67-3E5F3256A0CE}" dt="2025-04-14T04:32:37.092" v="1038" actId="1076"/>
        <pc:sldMkLst>
          <pc:docMk/>
          <pc:sldMk cId="3380087544" sldId="378"/>
        </pc:sldMkLst>
        <pc:picChg chg="add mod ord">
          <ac:chgData name="Xinan Chen" userId="aed4278f-f066-4586-81d3-daedb6f80e24" providerId="ADAL" clId="{FF8E2524-936D-4669-9F67-3E5F3256A0CE}" dt="2025-04-14T04:32:37.092" v="1038" actId="1076"/>
          <ac:picMkLst>
            <pc:docMk/>
            <pc:sldMk cId="3380087544" sldId="378"/>
            <ac:picMk id="3" creationId="{EFDB1178-C6FA-B5B4-95AD-E89A4C00F191}"/>
          </ac:picMkLst>
        </pc:picChg>
        <pc:picChg chg="del">
          <ac:chgData name="Xinan Chen" userId="aed4278f-f066-4586-81d3-daedb6f80e24" providerId="ADAL" clId="{FF8E2524-936D-4669-9F67-3E5F3256A0CE}" dt="2025-04-14T04:32:27.627" v="1032" actId="478"/>
          <ac:picMkLst>
            <pc:docMk/>
            <pc:sldMk cId="3380087544" sldId="378"/>
            <ac:picMk id="7" creationId="{F8BA7472-8878-306D-961D-0D39DB7EACB1}"/>
          </ac:picMkLst>
        </pc:picChg>
      </pc:sldChg>
      <pc:sldChg chg="addSp delSp modSp add del mod">
        <pc:chgData name="Xinan Chen" userId="aed4278f-f066-4586-81d3-daedb6f80e24" providerId="ADAL" clId="{FF8E2524-936D-4669-9F67-3E5F3256A0CE}" dt="2025-04-14T04:38:39.670" v="1062" actId="47"/>
        <pc:sldMkLst>
          <pc:docMk/>
          <pc:sldMk cId="866340480" sldId="379"/>
        </pc:sldMkLst>
        <pc:picChg chg="del">
          <ac:chgData name="Xinan Chen" userId="aed4278f-f066-4586-81d3-daedb6f80e24" providerId="ADAL" clId="{FF8E2524-936D-4669-9F67-3E5F3256A0CE}" dt="2025-04-14T04:32:58.465" v="1040" actId="478"/>
          <ac:picMkLst>
            <pc:docMk/>
            <pc:sldMk cId="866340480" sldId="379"/>
            <ac:picMk id="3" creationId="{AFBD02F2-713D-2D1D-05F2-0F689B6FAF4D}"/>
          </ac:picMkLst>
        </pc:picChg>
        <pc:picChg chg="add mod ord">
          <ac:chgData name="Xinan Chen" userId="aed4278f-f066-4586-81d3-daedb6f80e24" providerId="ADAL" clId="{FF8E2524-936D-4669-9F67-3E5F3256A0CE}" dt="2025-04-14T04:33:08.990" v="1047" actId="1076"/>
          <ac:picMkLst>
            <pc:docMk/>
            <pc:sldMk cId="866340480" sldId="379"/>
            <ac:picMk id="7" creationId="{95D3E4DD-D81D-5743-F334-A26F993D6825}"/>
          </ac:picMkLst>
        </pc:picChg>
      </pc:sldChg>
      <pc:sldChg chg="addSp delSp modSp add mod">
        <pc:chgData name="Xinan Chen" userId="aed4278f-f066-4586-81d3-daedb6f80e24" providerId="ADAL" clId="{FF8E2524-936D-4669-9F67-3E5F3256A0CE}" dt="2025-04-14T04:33:41.890" v="1055" actId="1076"/>
        <pc:sldMkLst>
          <pc:docMk/>
          <pc:sldMk cId="62088980" sldId="380"/>
        </pc:sldMkLst>
        <pc:spChg chg="mod">
          <ac:chgData name="Xinan Chen" userId="aed4278f-f066-4586-81d3-daedb6f80e24" providerId="ADAL" clId="{FF8E2524-936D-4669-9F67-3E5F3256A0CE}" dt="2025-04-14T04:33:40.343" v="1054" actId="14100"/>
          <ac:spMkLst>
            <pc:docMk/>
            <pc:sldMk cId="62088980" sldId="380"/>
            <ac:spMk id="9" creationId="{58C02B4B-5B5B-A9CD-38C7-C40B70A38DE9}"/>
          </ac:spMkLst>
        </pc:spChg>
        <pc:picChg chg="add mod ord">
          <ac:chgData name="Xinan Chen" userId="aed4278f-f066-4586-81d3-daedb6f80e24" providerId="ADAL" clId="{FF8E2524-936D-4669-9F67-3E5F3256A0CE}" dt="2025-04-14T04:33:41.890" v="1055" actId="1076"/>
          <ac:picMkLst>
            <pc:docMk/>
            <pc:sldMk cId="62088980" sldId="380"/>
            <ac:picMk id="3" creationId="{39FCF7E2-5197-3F96-647E-82744B6C67FA}"/>
          </ac:picMkLst>
        </pc:picChg>
        <pc:picChg chg="del">
          <ac:chgData name="Xinan Chen" userId="aed4278f-f066-4586-81d3-daedb6f80e24" providerId="ADAL" clId="{FF8E2524-936D-4669-9F67-3E5F3256A0CE}" dt="2025-04-14T04:33:31.139" v="1049" actId="478"/>
          <ac:picMkLst>
            <pc:docMk/>
            <pc:sldMk cId="62088980" sldId="380"/>
            <ac:picMk id="7" creationId="{EEAFF40A-427D-DFEB-50E4-EF1DA701D6FE}"/>
          </ac:picMkLst>
        </pc:picChg>
      </pc:sldChg>
    </pc:docChg>
  </pc:docChgLst>
  <pc:docChgLst>
    <pc:chgData name="Ruibin BAI" userId="1a9537ce-a274-439b-bc52-99c0137411da" providerId="ADAL" clId="{33CBAD55-4F55-5A43-814F-39181412FAD0}"/>
    <pc:docChg chg="undo custSel modSld">
      <pc:chgData name="Ruibin BAI" userId="1a9537ce-a274-439b-bc52-99c0137411da" providerId="ADAL" clId="{33CBAD55-4F55-5A43-814F-39181412FAD0}" dt="2021-04-21T23:22:13.481" v="16"/>
      <pc:docMkLst>
        <pc:docMk/>
      </pc:docMkLst>
      <pc:sldChg chg="modSp mod">
        <pc:chgData name="Ruibin BAI" userId="1a9537ce-a274-439b-bc52-99c0137411da" providerId="ADAL" clId="{33CBAD55-4F55-5A43-814F-39181412FAD0}" dt="2021-04-21T23:19:54.390" v="4" actId="20577"/>
        <pc:sldMkLst>
          <pc:docMk/>
          <pc:sldMk cId="3830098970" sldId="348"/>
        </pc:sldMkLst>
      </pc:sldChg>
      <pc:sldChg chg="addSp delSp modSp mod">
        <pc:chgData name="Ruibin BAI" userId="1a9537ce-a274-439b-bc52-99c0137411da" providerId="ADAL" clId="{33CBAD55-4F55-5A43-814F-39181412FAD0}" dt="2021-04-21T23:22:13.481" v="16"/>
        <pc:sldMkLst>
          <pc:docMk/>
          <pc:sldMk cId="3335869827" sldId="357"/>
        </pc:sldMkLst>
      </pc:sldChg>
    </pc:docChg>
  </pc:docChgLst>
  <pc:docChgLst>
    <pc:chgData name="Ruibin BAI" userId="1a9537ce-a274-439b-bc52-99c0137411da" providerId="ADAL" clId="{D8A8DF3D-CDDC-6C4E-AF64-35D5E8C0589A}"/>
    <pc:docChg chg="undo addSld delSld modSld modSection">
      <pc:chgData name="Ruibin BAI" userId="1a9537ce-a274-439b-bc52-99c0137411da" providerId="ADAL" clId="{D8A8DF3D-CDDC-6C4E-AF64-35D5E8C0589A}" dt="2019-04-16T06:17:48.437" v="77" actId="20577"/>
      <pc:docMkLst>
        <pc:docMk/>
      </pc:docMkLst>
      <pc:sldChg chg="modSp add del">
        <pc:chgData name="Ruibin BAI" userId="1a9537ce-a274-439b-bc52-99c0137411da" providerId="ADAL" clId="{D8A8DF3D-CDDC-6C4E-AF64-35D5E8C0589A}" dt="2019-04-16T06:17:48.437" v="77" actId="20577"/>
        <pc:sldMkLst>
          <pc:docMk/>
          <pc:sldMk cId="2638478416" sldId="339"/>
        </pc:sldMkLst>
      </pc:sldChg>
      <pc:sldChg chg="modSp">
        <pc:chgData name="Ruibin BAI" userId="1a9537ce-a274-439b-bc52-99c0137411da" providerId="ADAL" clId="{D8A8DF3D-CDDC-6C4E-AF64-35D5E8C0589A}" dt="2019-04-16T06:03:59.354" v="38" actId="20577"/>
        <pc:sldMkLst>
          <pc:docMk/>
          <pc:sldMk cId="3587485692" sldId="340"/>
        </pc:sldMkLst>
      </pc:sldChg>
      <pc:sldChg chg="modSp">
        <pc:chgData name="Ruibin BAI" userId="1a9537ce-a274-439b-bc52-99c0137411da" providerId="ADAL" clId="{D8A8DF3D-CDDC-6C4E-AF64-35D5E8C0589A}" dt="2019-04-16T06:15:40.280" v="47" actId="404"/>
        <pc:sldMkLst>
          <pc:docMk/>
          <pc:sldMk cId="3830098970" sldId="349"/>
        </pc:sldMkLst>
      </pc:sldChg>
      <pc:sldChg chg="modSp">
        <pc:chgData name="Ruibin BAI" userId="1a9537ce-a274-439b-bc52-99c0137411da" providerId="ADAL" clId="{D8A8DF3D-CDDC-6C4E-AF64-35D5E8C0589A}" dt="2019-04-16T06:05:03.023" v="41" actId="207"/>
        <pc:sldMkLst>
          <pc:docMk/>
          <pc:sldMk cId="3830098970" sldId="35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1167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1167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fld id="{D0AD0CD0-4F12-4F8D-9CE1-8E0B50CA6B9A}" type="slidenum">
              <a:rPr lang="en-GB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9661336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CN" noProof="0"/>
              <a:t>Click to edit Master text styles</a:t>
            </a:r>
          </a:p>
          <a:p>
            <a:pPr lvl="1"/>
            <a:r>
              <a:rPr lang="en-GB" altLang="zh-CN" noProof="0"/>
              <a:t>Second level</a:t>
            </a:r>
          </a:p>
          <a:p>
            <a:pPr lvl="2"/>
            <a:r>
              <a:rPr lang="en-GB" altLang="zh-CN" noProof="0"/>
              <a:t>Third level</a:t>
            </a:r>
          </a:p>
          <a:p>
            <a:pPr lvl="3"/>
            <a:r>
              <a:rPr lang="en-GB" altLang="zh-CN" noProof="0"/>
              <a:t>Fourth level</a:t>
            </a:r>
          </a:p>
          <a:p>
            <a:pPr lvl="4"/>
            <a:r>
              <a:rPr lang="en-GB" altLang="zh-CN" noProof="0"/>
              <a:t>Fifth level</a:t>
            </a:r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fld id="{E5AA0617-7C02-4093-954E-F1EB4549C4AA}" type="slidenum">
              <a:rPr lang="en-GB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2830815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AA0617-7C02-4093-954E-F1EB4549C4AA}" type="slidenum">
              <a:rPr lang="en-GB" altLang="zh-CN" smtClean="0"/>
              <a:pPr>
                <a:defRPr/>
              </a:pPr>
              <a:t>10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753565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  <a:lvl2pPr>
              <a:defRPr>
                <a:latin typeface="Verdana" pitchFamily="34" charset="0"/>
              </a:defRPr>
            </a:lvl2pPr>
            <a:lvl3pPr>
              <a:defRPr>
                <a:latin typeface="Verdana" pitchFamily="34" charset="0"/>
              </a:defRPr>
            </a:lvl3pPr>
            <a:lvl4pPr>
              <a:defRPr>
                <a:latin typeface="Verdana" pitchFamily="34" charset="0"/>
              </a:defRPr>
            </a:lvl4pPr>
            <a:lvl5pPr>
              <a:defRPr>
                <a:latin typeface="Verdana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BC51C5-6A51-417D-95E0-B5BEB324FC04}" type="slidenum">
              <a:rPr lang="en-GB" altLang="zh-CN"/>
              <a:pPr>
                <a:defRPr/>
              </a:pPr>
              <a:t>‹#›</a:t>
            </a:fld>
            <a:endParaRPr lang="en-GB" altLang="zh-C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3528" y="1268760"/>
            <a:ext cx="4183385" cy="4814540"/>
          </a:xfrm>
        </p:spPr>
        <p:txBody>
          <a:bodyPr/>
          <a:lstStyle>
            <a:lvl1pPr>
              <a:defRPr>
                <a:latin typeface="Verdana"/>
                <a:cs typeface="Verdana"/>
              </a:defRPr>
            </a:lvl1pPr>
            <a:lvl2pPr>
              <a:defRPr>
                <a:latin typeface="Verdana"/>
                <a:cs typeface="Verdana"/>
              </a:defRPr>
            </a:lvl2pPr>
            <a:lvl3pPr>
              <a:defRPr>
                <a:latin typeface="Verdana"/>
                <a:cs typeface="Verdana"/>
              </a:defRPr>
            </a:lvl3pPr>
            <a:lvl4pPr>
              <a:defRPr>
                <a:latin typeface="Verdana"/>
                <a:cs typeface="Verdana"/>
              </a:defRPr>
            </a:lvl4pPr>
            <a:lvl5pPr>
              <a:defRPr>
                <a:latin typeface="Verdana"/>
                <a:cs typeface="Verdana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0" y="1268760"/>
            <a:ext cx="4125913" cy="4824536"/>
          </a:xfrm>
        </p:spPr>
        <p:txBody>
          <a:bodyPr/>
          <a:lstStyle>
            <a:lvl1pPr>
              <a:defRPr>
                <a:latin typeface="Verdana"/>
                <a:cs typeface="Verdana"/>
              </a:defRPr>
            </a:lvl1pPr>
            <a:lvl2pPr>
              <a:defRPr>
                <a:latin typeface="Verdana"/>
                <a:cs typeface="Verdana"/>
              </a:defRPr>
            </a:lvl2pPr>
            <a:lvl3pPr>
              <a:defRPr>
                <a:latin typeface="Verdana"/>
                <a:cs typeface="Verdana"/>
              </a:defRPr>
            </a:lvl3pPr>
            <a:lvl4pPr>
              <a:defRPr>
                <a:latin typeface="Verdana"/>
                <a:cs typeface="Verdana"/>
              </a:defRPr>
            </a:lvl4pPr>
            <a:lvl5pPr>
              <a:defRPr>
                <a:latin typeface="Verdana"/>
                <a:cs typeface="Verdana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627784" y="6337300"/>
            <a:ext cx="504056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3661D5-87BF-45CA-972D-85C1C12738FE}" type="slidenum">
              <a:rPr lang="en-GB" altLang="zh-CN"/>
              <a:pPr>
                <a:defRPr/>
              </a:pPr>
              <a:t>‹#›</a:t>
            </a:fld>
            <a:endParaRPr lang="en-GB" altLang="zh-CN" dirty="0"/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90872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251520" y="72007"/>
            <a:ext cx="8712968" cy="764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latin typeface="Verdana"/>
                <a:cs typeface="Verdana"/>
              </a:defRPr>
            </a:lvl1pPr>
          </a:lstStyle>
          <a:p>
            <a:pPr lvl="0"/>
            <a:r>
              <a:rPr lang="en-GB" altLang="zh-CN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2"/>
          <p:cNvGrpSpPr>
            <a:grpSpLocks/>
          </p:cNvGrpSpPr>
          <p:nvPr/>
        </p:nvGrpSpPr>
        <p:grpSpPr bwMode="auto">
          <a:xfrm>
            <a:off x="1658938" y="1600200"/>
            <a:ext cx="6837362" cy="3200400"/>
            <a:chOff x="1045" y="1008"/>
            <a:chExt cx="4307" cy="2016"/>
          </a:xfrm>
        </p:grpSpPr>
        <p:sp>
          <p:nvSpPr>
            <p:cNvPr id="5123" name="Oval 3"/>
            <p:cNvSpPr>
              <a:spLocks noChangeArrowheads="1"/>
            </p:cNvSpPr>
            <p:nvPr/>
          </p:nvSpPr>
          <p:spPr bwMode="hidden">
            <a:xfrm flipH="1">
              <a:off x="4392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2400" b="0">
                <a:latin typeface="Times New Roman" pitchFamily="18" charset="0"/>
              </a:endParaRPr>
            </a:p>
          </p:txBody>
        </p:sp>
        <p:sp>
          <p:nvSpPr>
            <p:cNvPr id="5124" name="Oval 4"/>
            <p:cNvSpPr>
              <a:spLocks noChangeArrowheads="1"/>
            </p:cNvSpPr>
            <p:nvPr/>
          </p:nvSpPr>
          <p:spPr bwMode="hidden">
            <a:xfrm flipH="1">
              <a:off x="3264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2400" b="0">
                <a:latin typeface="Times New Roman" pitchFamily="18" charset="0"/>
              </a:endParaRPr>
            </a:p>
          </p:txBody>
        </p:sp>
        <p:sp>
          <p:nvSpPr>
            <p:cNvPr id="5125" name="Oval 5"/>
            <p:cNvSpPr>
              <a:spLocks noChangeArrowheads="1"/>
            </p:cNvSpPr>
            <p:nvPr/>
          </p:nvSpPr>
          <p:spPr bwMode="hidden">
            <a:xfrm flipH="1">
              <a:off x="2136" y="1008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E0E0F0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2400" b="0">
                <a:latin typeface="Times New Roman" pitchFamily="18" charset="0"/>
              </a:endParaRPr>
            </a:p>
          </p:txBody>
        </p:sp>
        <p:sp>
          <p:nvSpPr>
            <p:cNvPr id="5126" name="Oval 6"/>
            <p:cNvSpPr>
              <a:spLocks noChangeArrowheads="1"/>
            </p:cNvSpPr>
            <p:nvPr/>
          </p:nvSpPr>
          <p:spPr bwMode="hidden">
            <a:xfrm flipH="1">
              <a:off x="2136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2857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2400" b="0">
                <a:latin typeface="Times New Roman" pitchFamily="18" charset="0"/>
              </a:endParaRPr>
            </a:p>
          </p:txBody>
        </p:sp>
        <p:sp>
          <p:nvSpPr>
            <p:cNvPr id="5127" name="Oval 7"/>
            <p:cNvSpPr>
              <a:spLocks noChangeArrowheads="1"/>
            </p:cNvSpPr>
            <p:nvPr/>
          </p:nvSpPr>
          <p:spPr bwMode="hidden">
            <a:xfrm flipH="1">
              <a:off x="1045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2400" b="0">
                <a:latin typeface="Times New Roman" pitchFamily="18" charset="0"/>
              </a:endParaRPr>
            </a:p>
          </p:txBody>
        </p:sp>
        <p:sp>
          <p:nvSpPr>
            <p:cNvPr id="5128" name="Oval 8"/>
            <p:cNvSpPr>
              <a:spLocks noChangeArrowheads="1"/>
            </p:cNvSpPr>
            <p:nvPr/>
          </p:nvSpPr>
          <p:spPr bwMode="hidden">
            <a:xfrm flipH="1">
              <a:off x="4392" y="2064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E0E0F0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2400" b="0">
                <a:latin typeface="Times New Roman" pitchFamily="18" charset="0"/>
              </a:endParaRPr>
            </a:p>
          </p:txBody>
        </p:sp>
      </p:grpSp>
      <p:sp>
        <p:nvSpPr>
          <p:cNvPr id="5129" name="Rectangle 9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tr-TR" altLang="en-US"/>
          </a:p>
        </p:txBody>
      </p:sp>
      <p:sp>
        <p:nvSpPr>
          <p:cNvPr id="5130" name="Rectangle 1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tr-TR" altLang="en-US"/>
          </a:p>
        </p:txBody>
      </p:sp>
      <p:sp>
        <p:nvSpPr>
          <p:cNvPr id="5131" name="Rectangle 11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DB98E729-8DFC-4C8C-B13E-B1463C8B5937}" type="slidenum">
              <a:rPr lang="tr-TR" altLang="en-US"/>
              <a:pPr/>
              <a:t>‹#›</a:t>
            </a:fld>
            <a:endParaRPr lang="tr-TR" altLang="en-US"/>
          </a:p>
        </p:txBody>
      </p:sp>
      <p:sp>
        <p:nvSpPr>
          <p:cNvPr id="513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685800" y="1219200"/>
            <a:ext cx="7772400" cy="1933575"/>
          </a:xfrm>
        </p:spPr>
        <p:txBody>
          <a:bodyPr anchor="b"/>
          <a:lstStyle>
            <a:lvl1pPr algn="ctr">
              <a:defRPr sz="4400"/>
            </a:lvl1pPr>
          </a:lstStyle>
          <a:p>
            <a:pPr lvl="0"/>
            <a:r>
              <a:rPr lang="tr-TR" altLang="en-US" noProof="0"/>
              <a:t>Click to edit Master title style</a:t>
            </a:r>
          </a:p>
        </p:txBody>
      </p:sp>
      <p:sp>
        <p:nvSpPr>
          <p:cNvPr id="513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755650" y="3505200"/>
            <a:ext cx="770255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tr-TR" altLang="en-US" noProof="0"/>
              <a:t>Click to edit Master subtitle style</a:t>
            </a:r>
          </a:p>
        </p:txBody>
      </p:sp>
      <p:graphicFrame>
        <p:nvGraphicFramePr>
          <p:cNvPr id="5134" name="Object 14"/>
          <p:cNvGraphicFramePr>
            <a:graphicFrameLocks noChangeAspect="1"/>
          </p:cNvGraphicFramePr>
          <p:nvPr userDrawn="1"/>
        </p:nvGraphicFramePr>
        <p:xfrm>
          <a:off x="395288" y="908050"/>
          <a:ext cx="1730375" cy="453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352474" imgH="923810" progId="MSPhotoEd.3">
                  <p:embed/>
                </p:oleObj>
              </mc:Choice>
              <mc:Fallback>
                <p:oleObj name="Photo Editor Photo" r:id="rId2" imgW="352474" imgH="923810" progId="MSPhotoEd.3">
                  <p:embed/>
                  <p:pic>
                    <p:nvPicPr>
                      <p:cNvPr id="5134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908050"/>
                        <a:ext cx="1730375" cy="4535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0785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tr-T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tr-T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99F81FA7-A44C-4A9D-A017-88AD5D1E4A11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356052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90872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627313" y="6337300"/>
            <a:ext cx="504031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smtClean="0"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85113" y="6337300"/>
            <a:ext cx="10080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 smtClean="0">
                <a:ea typeface="宋体" pitchFamily="2" charset="-122"/>
              </a:defRPr>
            </a:lvl1pPr>
          </a:lstStyle>
          <a:p>
            <a:pPr>
              <a:defRPr/>
            </a:pPr>
            <a:fld id="{D82C9BD8-B864-4C84-9CA8-E107DA123E91}" type="slidenum">
              <a:rPr lang="en-GB" altLang="zh-CN" smtClean="0"/>
              <a:pPr>
                <a:defRPr/>
              </a:pPr>
              <a:t>‹#›</a:t>
            </a:fld>
            <a:endParaRPr lang="en-GB" altLang="zh-CN" dirty="0"/>
          </a:p>
        </p:txBody>
      </p:sp>
      <p:sp>
        <p:nvSpPr>
          <p:cNvPr id="205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052736"/>
            <a:ext cx="8229600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CN" dirty="0"/>
              <a:t>Click to edit Master text styles</a:t>
            </a:r>
          </a:p>
          <a:p>
            <a:pPr lvl="1"/>
            <a:r>
              <a:rPr lang="en-GB" altLang="zh-CN" dirty="0"/>
              <a:t>Second level</a:t>
            </a:r>
          </a:p>
          <a:p>
            <a:pPr lvl="2"/>
            <a:r>
              <a:rPr lang="en-GB" altLang="zh-CN" dirty="0"/>
              <a:t>Third level</a:t>
            </a:r>
          </a:p>
          <a:p>
            <a:pPr lvl="3"/>
            <a:r>
              <a:rPr lang="en-GB" altLang="zh-CN" dirty="0"/>
              <a:t>Fourth level</a:t>
            </a:r>
          </a:p>
          <a:p>
            <a:pPr lvl="4"/>
            <a:r>
              <a:rPr lang="en-GB" altLang="zh-CN" dirty="0"/>
              <a:t>Fifth level</a:t>
            </a:r>
          </a:p>
        </p:txBody>
      </p:sp>
      <p:pic>
        <p:nvPicPr>
          <p:cNvPr id="1027" name="Picture 3" descr="E:\UNNC-Logo\UoN-UK-C-M_BlueCMYK1.JPG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216425"/>
            <a:ext cx="1440160" cy="641575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528" y="15115"/>
            <a:ext cx="8496944" cy="8936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1" r:id="rId2"/>
    <p:sldLayoutId id="2147483662" r:id="rId3"/>
    <p:sldLayoutId id="2147483663" r:id="rId4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/>
          <a:ea typeface="+mj-ea"/>
          <a:cs typeface="Verdana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ts val="1000"/>
        </a:spcBef>
        <a:spcAft>
          <a:spcPct val="0"/>
        </a:spcAft>
        <a:buChar char="•"/>
        <a:defRPr sz="2400" b="1">
          <a:solidFill>
            <a:srgbClr val="000000"/>
          </a:solidFill>
          <a:latin typeface="Verdana"/>
          <a:ea typeface="+mn-ea"/>
          <a:cs typeface="Verdana"/>
        </a:defRPr>
      </a:lvl1pPr>
      <a:lvl2pPr marL="742950" indent="-285750" algn="l" rtl="0" eaLnBrk="0" fontAlgn="base" hangingPunct="0">
        <a:spcBef>
          <a:spcPts val="1000"/>
        </a:spcBef>
        <a:spcAft>
          <a:spcPct val="0"/>
        </a:spcAft>
        <a:buChar char="–"/>
        <a:defRPr sz="2400">
          <a:solidFill>
            <a:srgbClr val="000000"/>
          </a:solidFill>
          <a:latin typeface="Verdana"/>
          <a:cs typeface="Verdana"/>
        </a:defRPr>
      </a:lvl2pPr>
      <a:lvl3pPr marL="1143000" indent="-228600" algn="l" rtl="0" eaLnBrk="0" fontAlgn="base" hangingPunct="0">
        <a:spcBef>
          <a:spcPts val="1000"/>
        </a:spcBef>
        <a:spcAft>
          <a:spcPct val="0"/>
        </a:spcAft>
        <a:buChar char="•"/>
        <a:defRPr sz="2000" b="1">
          <a:solidFill>
            <a:srgbClr val="000000"/>
          </a:solidFill>
          <a:latin typeface="Verdana"/>
          <a:cs typeface="Verdana"/>
        </a:defRPr>
      </a:lvl3pPr>
      <a:lvl4pPr marL="1600200" indent="-228600" algn="l" rtl="0" eaLnBrk="0" fontAlgn="base" hangingPunct="0">
        <a:spcBef>
          <a:spcPts val="1000"/>
        </a:spcBef>
        <a:spcAft>
          <a:spcPct val="0"/>
        </a:spcAft>
        <a:buChar char="–"/>
        <a:defRPr sz="1800" b="1">
          <a:solidFill>
            <a:srgbClr val="000000"/>
          </a:solidFill>
          <a:latin typeface="Verdana"/>
          <a:cs typeface="Verdana"/>
        </a:defRPr>
      </a:lvl4pPr>
      <a:lvl5pPr marL="2057400" indent="-228600" algn="l" rtl="0" eaLnBrk="0" fontAlgn="base" hangingPunct="0">
        <a:spcBef>
          <a:spcPts val="1000"/>
        </a:spcBef>
        <a:spcAft>
          <a:spcPct val="0"/>
        </a:spcAft>
        <a:buChar char="»"/>
        <a:defRPr sz="1800">
          <a:solidFill>
            <a:srgbClr val="000000"/>
          </a:solidFill>
          <a:latin typeface="Verdana"/>
          <a:cs typeface="Verdan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algrave-journals.com/jors/journal/vaop/ncurrent/abs/jors201371a.html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55650" y="1700213"/>
            <a:ext cx="7920038" cy="1512763"/>
          </a:xfrm>
        </p:spPr>
        <p:txBody>
          <a:bodyPr/>
          <a:lstStyle/>
          <a:p>
            <a:pPr algn="ctr" eaLnBrk="1" hangingPunct="1">
              <a:lnSpc>
                <a:spcPct val="150000"/>
              </a:lnSpc>
              <a:buNone/>
            </a:pPr>
            <a:r>
              <a:rPr lang="en-US" altLang="zh-CN" sz="2400" b="1" dirty="0"/>
              <a:t>Artificial Intelligence Methods (AE2AIM)</a:t>
            </a:r>
          </a:p>
          <a:p>
            <a:pPr algn="ctr" eaLnBrk="1" hangingPunct="1">
              <a:lnSpc>
                <a:spcPct val="150000"/>
              </a:lnSpc>
              <a:buNone/>
            </a:pPr>
            <a:r>
              <a:rPr lang="en-US" altLang="zh-CN" dirty="0" err="1">
                <a:solidFill>
                  <a:srgbClr val="323296"/>
                </a:solidFill>
              </a:rPr>
              <a:t>Lec</a:t>
            </a:r>
            <a:r>
              <a:rPr lang="en-US" altLang="zh-CN" dirty="0">
                <a:solidFill>
                  <a:srgbClr val="323296"/>
                </a:solidFill>
              </a:rPr>
              <a:t>. 09: Hyper-heuristics</a:t>
            </a:r>
            <a:endParaRPr lang="zh-CN" altLang="zh-CN" sz="2800" dirty="0">
              <a:solidFill>
                <a:srgbClr val="323296"/>
              </a:solidFill>
            </a:endParaRPr>
          </a:p>
          <a:p>
            <a:pPr algn="ctr" eaLnBrk="1" hangingPunct="1">
              <a:buFontTx/>
              <a:buNone/>
            </a:pPr>
            <a:endParaRPr lang="en-GB" altLang="zh-CN" sz="2800" b="1" dirty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099" name="Footer Placeholder 6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GB" altLang="zh-CN" dirty="0">
                <a:ea typeface="宋体" charset="-122"/>
              </a:rPr>
              <a:t>AE2AIM: Artificial Intelligence Methods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1</a:t>
            </a:fld>
            <a:endParaRPr lang="en-GB" altLang="zh-CN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259632" y="3284984"/>
            <a:ext cx="6810375" cy="227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CN" sz="2000" kern="0" dirty="0">
                <a:solidFill>
                  <a:srgbClr val="000000"/>
                </a:solidFill>
                <a:latin typeface="Verdana" pitchFamily="34" charset="0"/>
                <a:ea typeface="宋体" charset="-122"/>
              </a:rPr>
              <a:t>Dr. Xinan Chen</a:t>
            </a: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 (Room PMB442)</a:t>
            </a: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School of Computer Science</a:t>
            </a: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The University of Nottingham Ningbo, China</a:t>
            </a: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Email</a:t>
            </a:r>
            <a:r>
              <a:rPr kumimoji="0" lang="en-GB" altLang="zh-CN" sz="2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: xinan.chen@</a:t>
            </a: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nottingham.edu.cn</a:t>
            </a:r>
            <a:r>
              <a:rPr kumimoji="0" lang="en-GB" altLang="zh-CN" sz="200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 </a:t>
            </a:r>
            <a:endParaRPr kumimoji="0" lang="en-GB" altLang="zh-CN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宋体" charset="-122"/>
              <a:cs typeface="+mn-cs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GB" altLang="zh-CN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宋体" charset="-122"/>
              <a:cs typeface="+mn-cs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GB" altLang="zh-CN" sz="22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宋体" charset="-122"/>
              <a:cs typeface="+mn-cs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dirty="0"/>
              <a:t>Motivated by raising the level of generality. What are the limits?</a:t>
            </a:r>
          </a:p>
          <a:p>
            <a:pPr eaLnBrk="1" hangingPunct="1"/>
            <a:r>
              <a:rPr lang="en-GB" dirty="0"/>
              <a:t>Grand Challenge 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10</a:t>
            </a:fld>
            <a:endParaRPr lang="en-GB" altLang="zh-C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Hyper-heuristics: Automated design of search methodologies</a:t>
            </a:r>
            <a:endParaRPr lang="en-US" dirty="0"/>
          </a:p>
        </p:txBody>
      </p:sp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496888" y="3655224"/>
            <a:ext cx="3048000" cy="533400"/>
            <a:chOff x="1776" y="3312"/>
            <a:chExt cx="1920" cy="336"/>
          </a:xfrm>
        </p:grpSpPr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1776" y="3312"/>
              <a:ext cx="384" cy="336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A</a:t>
              </a:r>
              <a:endParaRPr lang="en-US" baseline="-250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3312" y="3312"/>
              <a:ext cx="384" cy="336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C</a:t>
              </a:r>
              <a:endParaRPr lang="en-US" i="1" baseline="-250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2544" y="3312"/>
              <a:ext cx="384" cy="336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B</a:t>
              </a:r>
              <a:endParaRPr lang="en-US" i="1" baseline="-250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285746" y="4401371"/>
            <a:ext cx="3714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400" dirty="0">
                <a:solidFill>
                  <a:schemeClr val="tx2">
                    <a:lumMod val="75000"/>
                  </a:schemeClr>
                </a:solidFill>
                <a:cs typeface="Times New Roman" pitchFamily="18" charset="0"/>
              </a:rPr>
              <a:t>Problem Specific Solvers</a:t>
            </a: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428625" y="2872586"/>
            <a:ext cx="3143250" cy="538163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GB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Times New Roman" pitchFamily="18" charset="0"/>
              </a:rPr>
              <a:t>Bespoke methods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4000500" y="3015461"/>
            <a:ext cx="857250" cy="35718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5429250" y="2758297"/>
            <a:ext cx="306705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GB" sz="2400" b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Times New Roman" pitchFamily="18" charset="0"/>
              </a:rPr>
              <a:t>The General Solver</a:t>
            </a:r>
          </a:p>
        </p:txBody>
      </p: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5857875" y="3658399"/>
            <a:ext cx="2743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400" dirty="0">
                <a:solidFill>
                  <a:schemeClr val="tx2">
                    <a:lumMod val="75000"/>
                  </a:schemeClr>
                </a:solidFill>
                <a:cs typeface="Times New Roman" pitchFamily="18" charset="0"/>
              </a:rPr>
              <a:t>Doesn’t exist….</a:t>
            </a: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3857625" y="3515524"/>
            <a:ext cx="1857375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400" dirty="0">
                <a:solidFill>
                  <a:srgbClr val="FF0000"/>
                </a:solidFill>
                <a:cs typeface="Times New Roman" pitchFamily="18" charset="0"/>
              </a:rPr>
              <a:t>Significant scope for future research</a:t>
            </a:r>
          </a:p>
        </p:txBody>
      </p:sp>
    </p:spTree>
    <p:extLst>
      <p:ext uri="{BB962C8B-B14F-4D97-AF65-F5344CB8AC3E}">
        <p14:creationId xmlns:p14="http://schemas.microsoft.com/office/powerpoint/2010/main" val="383009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15" grpId="0" animBg="1"/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 hyper-heuristic is a search method or learning mechanism for selecting or generating heuristics to solve computationally difficult problems</a:t>
            </a:r>
          </a:p>
          <a:p>
            <a:pPr>
              <a:defRPr/>
            </a:pPr>
            <a:r>
              <a:rPr lang="en-US" dirty="0"/>
              <a:t>A class of methodologies with the common goal of automating the design and tuning of heuristic methods</a:t>
            </a:r>
          </a:p>
          <a:p>
            <a:pPr marL="0" indent="0">
              <a:buNone/>
              <a:defRPr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11</a:t>
            </a:fld>
            <a:endParaRPr lang="en-GB" altLang="zh-C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Hyper-heuristics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544" y="4797152"/>
            <a:ext cx="83529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Foundry Form Sans Medium"/>
              </a:rPr>
              <a:t>E. K. Burke, M. </a:t>
            </a:r>
            <a:r>
              <a:rPr lang="en-GB" dirty="0" err="1">
                <a:solidFill>
                  <a:srgbClr val="000000"/>
                </a:solidFill>
                <a:latin typeface="Foundry Form Sans Medium"/>
              </a:rPr>
              <a:t>Gendreau</a:t>
            </a:r>
            <a:r>
              <a:rPr lang="en-GB" dirty="0">
                <a:solidFill>
                  <a:srgbClr val="000000"/>
                </a:solidFill>
                <a:latin typeface="Foundry Form Sans Medium"/>
              </a:rPr>
              <a:t>, M. Hyde, G. Kendall, G. Ochoa, E. Özcan, R. Qu, Hyper-heuristics: A Survey of the State of the Art, Journal of the Operational Research Society, 64 (12) , pp. 1695-1724, 2013. </a:t>
            </a:r>
            <a:r>
              <a:rPr lang="en-GB" dirty="0"/>
              <a:t> [</a:t>
            </a:r>
            <a:r>
              <a:rPr lang="en-GB" dirty="0">
                <a:hlinkClick r:id="rId2"/>
              </a:rPr>
              <a:t>PDF</a:t>
            </a:r>
            <a:r>
              <a:rPr lang="en-GB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830098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1"/>
          </p:nvPr>
        </p:nvSpPr>
        <p:spPr>
          <a:xfrm>
            <a:off x="406591" y="1345417"/>
            <a:ext cx="4183385" cy="4814540"/>
          </a:xfrm>
        </p:spPr>
        <p:txBody>
          <a:bodyPr/>
          <a:lstStyle/>
          <a:p>
            <a:r>
              <a:rPr lang="en-US" dirty="0" err="1"/>
              <a:t>Metaheuristics</a:t>
            </a:r>
            <a:endParaRPr lang="en-US" dirty="0"/>
          </a:p>
          <a:p>
            <a:pPr lvl="1"/>
            <a:r>
              <a:rPr lang="en-US" dirty="0"/>
              <a:t>Operate on the solution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dirty="0"/>
              <a:t>Hyper-heuristics</a:t>
            </a:r>
          </a:p>
          <a:p>
            <a:pPr lvl="1"/>
            <a:r>
              <a:rPr lang="en-US" dirty="0"/>
              <a:t>Operate on the heuristic space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12</a:t>
            </a:fld>
            <a:endParaRPr lang="en-GB" altLang="zh-C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Hyper-heuristics vs. </a:t>
            </a:r>
            <a:r>
              <a:rPr lang="en-US" dirty="0" err="1"/>
              <a:t>Metaheuristics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Different Search Spaces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4693408-E512-7C42-9B56-2F1A06D98A22}"/>
              </a:ext>
            </a:extLst>
          </p:cNvPr>
          <p:cNvGrpSpPr/>
          <p:nvPr/>
        </p:nvGrpSpPr>
        <p:grpSpPr>
          <a:xfrm>
            <a:off x="755576" y="2780928"/>
            <a:ext cx="3096344" cy="2808312"/>
            <a:chOff x="755576" y="2780928"/>
            <a:chExt cx="3096344" cy="2808312"/>
          </a:xfrm>
        </p:grpSpPr>
        <p:sp>
          <p:nvSpPr>
            <p:cNvPr id="7" name="Oval 6"/>
            <p:cNvSpPr/>
            <p:nvPr/>
          </p:nvSpPr>
          <p:spPr>
            <a:xfrm>
              <a:off x="755576" y="2780928"/>
              <a:ext cx="3096344" cy="2808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Solution Space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1619672" y="4509120"/>
              <a:ext cx="1152128" cy="936104"/>
            </a:xfrm>
            <a:prstGeom prst="ellipse">
              <a:avLst/>
            </a:prstGeom>
            <a:solidFill>
              <a:srgbClr val="F9A191"/>
            </a:solidFill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2627784" y="3429000"/>
              <a:ext cx="1152128" cy="936104"/>
            </a:xfrm>
            <a:prstGeom prst="ellipse">
              <a:avLst/>
            </a:prstGeom>
            <a:solidFill>
              <a:srgbClr val="F9A191"/>
            </a:solidFill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1907704" y="3789040"/>
              <a:ext cx="1152128" cy="936104"/>
            </a:xfrm>
            <a:prstGeom prst="ellipse">
              <a:avLst/>
            </a:prstGeom>
            <a:solidFill>
              <a:srgbClr val="F9A191"/>
            </a:solidFill>
            <a:ln>
              <a:solidFill>
                <a:schemeClr val="tx1">
                  <a:alpha val="7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971600" y="3645024"/>
              <a:ext cx="1152128" cy="936104"/>
            </a:xfrm>
            <a:prstGeom prst="ellipse">
              <a:avLst/>
            </a:prstGeom>
            <a:solidFill>
              <a:srgbClr val="F9A191"/>
            </a:solidFill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2411760" y="4365104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043608" y="3933056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835696" y="4149080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2267744" y="4005064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2987824" y="3717032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555776" y="3933056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2411760" y="4869160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2699792" y="4365104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331640" y="4221088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1835696" y="4797152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3131840" y="4077072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Straight Arrow Connector 52"/>
            <p:cNvCxnSpPr>
              <a:endCxn id="10" idx="1"/>
            </p:cNvCxnSpPr>
            <p:nvPr/>
          </p:nvCxnSpPr>
          <p:spPr>
            <a:xfrm>
              <a:off x="1187624" y="4005064"/>
              <a:ext cx="669163" cy="165107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endCxn id="8" idx="1"/>
            </p:cNvCxnSpPr>
            <p:nvPr/>
          </p:nvCxnSpPr>
          <p:spPr>
            <a:xfrm>
              <a:off x="1979712" y="4221088"/>
              <a:ext cx="453139" cy="165107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endCxn id="14" idx="7"/>
            </p:cNvCxnSpPr>
            <p:nvPr/>
          </p:nvCxnSpPr>
          <p:spPr>
            <a:xfrm>
              <a:off x="2483768" y="4437112"/>
              <a:ext cx="50917" cy="453139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FDA23D6-3355-4F40-80A1-7B0C8AB478FF}"/>
              </a:ext>
            </a:extLst>
          </p:cNvPr>
          <p:cNvGrpSpPr/>
          <p:nvPr/>
        </p:nvGrpSpPr>
        <p:grpSpPr>
          <a:xfrm>
            <a:off x="5004048" y="2636912"/>
            <a:ext cx="2880320" cy="3456384"/>
            <a:chOff x="5004048" y="2636912"/>
            <a:chExt cx="2880320" cy="3456384"/>
          </a:xfrm>
        </p:grpSpPr>
        <p:sp>
          <p:nvSpPr>
            <p:cNvPr id="19" name="Oval 18"/>
            <p:cNvSpPr/>
            <p:nvPr/>
          </p:nvSpPr>
          <p:spPr>
            <a:xfrm>
              <a:off x="5004048" y="4509120"/>
              <a:ext cx="2880320" cy="1584176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Solution Space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6948264" y="5445224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6660232" y="5661248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5796136" y="5661248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7092280" y="5661248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6228184" y="5445224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6228184" y="5733256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5652120" y="5373216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5004048" y="2636912"/>
              <a:ext cx="2736304" cy="1728192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Heuristic Space</a:t>
              </a:r>
            </a:p>
          </p:txBody>
        </p:sp>
        <p:sp>
          <p:nvSpPr>
            <p:cNvPr id="34" name="7-Point Star 33"/>
            <p:cNvSpPr/>
            <p:nvPr/>
          </p:nvSpPr>
          <p:spPr>
            <a:xfrm>
              <a:off x="5508104" y="3284984"/>
              <a:ext cx="432048" cy="360040"/>
            </a:xfrm>
            <a:prstGeom prst="star7">
              <a:avLst/>
            </a:prstGeom>
            <a:solidFill>
              <a:srgbClr val="339966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7-Point Star 34"/>
            <p:cNvSpPr/>
            <p:nvPr/>
          </p:nvSpPr>
          <p:spPr>
            <a:xfrm>
              <a:off x="6084168" y="3284984"/>
              <a:ext cx="432048" cy="360040"/>
            </a:xfrm>
            <a:prstGeom prst="star7">
              <a:avLst/>
            </a:prstGeom>
            <a:solidFill>
              <a:srgbClr val="339966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7-Point Star 35"/>
            <p:cNvSpPr/>
            <p:nvPr/>
          </p:nvSpPr>
          <p:spPr>
            <a:xfrm>
              <a:off x="6804248" y="3356992"/>
              <a:ext cx="432048" cy="360040"/>
            </a:xfrm>
            <a:prstGeom prst="star7">
              <a:avLst/>
            </a:prstGeom>
            <a:solidFill>
              <a:srgbClr val="339966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7-Point Star 36"/>
            <p:cNvSpPr/>
            <p:nvPr/>
          </p:nvSpPr>
          <p:spPr>
            <a:xfrm>
              <a:off x="6012160" y="3789040"/>
              <a:ext cx="432048" cy="360040"/>
            </a:xfrm>
            <a:prstGeom prst="star7">
              <a:avLst/>
            </a:prstGeom>
            <a:solidFill>
              <a:srgbClr val="339966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9" name="Straight Arrow Connector 38"/>
            <p:cNvCxnSpPr>
              <a:endCxn id="37" idx="5"/>
            </p:cNvCxnSpPr>
            <p:nvPr/>
          </p:nvCxnSpPr>
          <p:spPr>
            <a:xfrm>
              <a:off x="5652120" y="3645024"/>
              <a:ext cx="402826" cy="215327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7" idx="2"/>
              <a:endCxn id="26" idx="0"/>
            </p:cNvCxnSpPr>
            <p:nvPr/>
          </p:nvCxnSpPr>
          <p:spPr>
            <a:xfrm flipH="1">
              <a:off x="6300192" y="4149082"/>
              <a:ext cx="24131" cy="1296142"/>
            </a:xfrm>
            <a:prstGeom prst="straightConnector1">
              <a:avLst/>
            </a:prstGeom>
            <a:ln w="12700"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endCxn id="20" idx="0"/>
            </p:cNvCxnSpPr>
            <p:nvPr/>
          </p:nvCxnSpPr>
          <p:spPr>
            <a:xfrm>
              <a:off x="7020272" y="3717032"/>
              <a:ext cx="0" cy="1728192"/>
            </a:xfrm>
            <a:prstGeom prst="straightConnector1">
              <a:avLst/>
            </a:prstGeom>
            <a:ln w="12700"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endCxn id="36" idx="3"/>
            </p:cNvCxnSpPr>
            <p:nvPr/>
          </p:nvCxnSpPr>
          <p:spPr>
            <a:xfrm flipV="1">
              <a:off x="6372200" y="3717034"/>
              <a:ext cx="551933" cy="216022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endCxn id="29" idx="0"/>
            </p:cNvCxnSpPr>
            <p:nvPr/>
          </p:nvCxnSpPr>
          <p:spPr>
            <a:xfrm>
              <a:off x="5676252" y="3645024"/>
              <a:ext cx="47876" cy="1728192"/>
            </a:xfrm>
            <a:prstGeom prst="straightConnector1">
              <a:avLst/>
            </a:prstGeom>
            <a:ln w="12700"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5885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dirty="0">
                <a:latin typeface="Gamond"/>
                <a:cs typeface="Gamond"/>
              </a:rPr>
              <a:t>Heuristic search space is a more general search problem</a:t>
            </a:r>
          </a:p>
          <a:p>
            <a:r>
              <a:rPr lang="en-US" dirty="0">
                <a:latin typeface="Gamond"/>
                <a:cs typeface="Gamond"/>
              </a:rPr>
              <a:t>The </a:t>
            </a:r>
            <a:r>
              <a:rPr lang="en-US" altLang="zh-CN" dirty="0">
                <a:latin typeface="Gamond"/>
                <a:cs typeface="Gamond"/>
              </a:rPr>
              <a:t># of heuristics is often small (&lt;10)</a:t>
            </a:r>
          </a:p>
          <a:p>
            <a:r>
              <a:rPr lang="en-US" dirty="0">
                <a:latin typeface="Gamond"/>
                <a:cs typeface="Gamond"/>
              </a:rPr>
              <a:t>Heuristics can incorporate knowledge  (e.g. rules, correlations).</a:t>
            </a:r>
          </a:p>
          <a:p>
            <a:r>
              <a:rPr lang="en-US" dirty="0">
                <a:latin typeface="Gamond"/>
                <a:cs typeface="Gamond"/>
              </a:rPr>
              <a:t>A domain barrier can be added</a:t>
            </a:r>
          </a:p>
          <a:p>
            <a:pPr lvl="1"/>
            <a:r>
              <a:rPr lang="en-US" dirty="0">
                <a:latin typeface="Gamond"/>
                <a:cs typeface="Gamond"/>
              </a:rPr>
              <a:t>Increased generality</a:t>
            </a:r>
          </a:p>
          <a:p>
            <a:endParaRPr lang="en-US" dirty="0">
              <a:latin typeface="Gamond"/>
              <a:cs typeface="Gamon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13</a:t>
            </a:fld>
            <a:endParaRPr lang="en-GB" altLang="zh-C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Hyper-heuristics?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72204E6-F390-9648-AEE8-9A495F8E1C67}"/>
              </a:ext>
            </a:extLst>
          </p:cNvPr>
          <p:cNvGrpSpPr/>
          <p:nvPr/>
        </p:nvGrpSpPr>
        <p:grpSpPr>
          <a:xfrm>
            <a:off x="4909067" y="1772816"/>
            <a:ext cx="3310048" cy="3744416"/>
            <a:chOff x="4909067" y="1772816"/>
            <a:chExt cx="3310048" cy="3744416"/>
          </a:xfrm>
        </p:grpSpPr>
        <p:sp>
          <p:nvSpPr>
            <p:cNvPr id="7" name="Oval 6"/>
            <p:cNvSpPr/>
            <p:nvPr/>
          </p:nvSpPr>
          <p:spPr>
            <a:xfrm>
              <a:off x="5076056" y="3933056"/>
              <a:ext cx="2736304" cy="1584176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Solution Space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6948264" y="4725144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6660232" y="4941168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5796136" y="4941168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7092280" y="4941168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6228184" y="4725144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6228184" y="5013176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652120" y="4653136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5004048" y="1772816"/>
              <a:ext cx="2736304" cy="1728192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Heuristic Space</a:t>
              </a:r>
            </a:p>
          </p:txBody>
        </p:sp>
        <p:sp>
          <p:nvSpPr>
            <p:cNvPr id="16" name="7-Point Star 15"/>
            <p:cNvSpPr/>
            <p:nvPr/>
          </p:nvSpPr>
          <p:spPr>
            <a:xfrm>
              <a:off x="5508104" y="2564904"/>
              <a:ext cx="432048" cy="360040"/>
            </a:xfrm>
            <a:prstGeom prst="star7">
              <a:avLst/>
            </a:prstGeom>
            <a:solidFill>
              <a:srgbClr val="339966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7-Point Star 16"/>
            <p:cNvSpPr/>
            <p:nvPr/>
          </p:nvSpPr>
          <p:spPr>
            <a:xfrm>
              <a:off x="6084168" y="2564904"/>
              <a:ext cx="432048" cy="360040"/>
            </a:xfrm>
            <a:prstGeom prst="star7">
              <a:avLst/>
            </a:prstGeom>
            <a:solidFill>
              <a:srgbClr val="339966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7-Point Star 17"/>
            <p:cNvSpPr/>
            <p:nvPr/>
          </p:nvSpPr>
          <p:spPr>
            <a:xfrm>
              <a:off x="6804248" y="2636912"/>
              <a:ext cx="432048" cy="360040"/>
            </a:xfrm>
            <a:prstGeom prst="star7">
              <a:avLst/>
            </a:prstGeom>
            <a:solidFill>
              <a:srgbClr val="339966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7-Point Star 18"/>
            <p:cNvSpPr/>
            <p:nvPr/>
          </p:nvSpPr>
          <p:spPr>
            <a:xfrm>
              <a:off x="6012160" y="3068960"/>
              <a:ext cx="432048" cy="360040"/>
            </a:xfrm>
            <a:prstGeom prst="star7">
              <a:avLst/>
            </a:prstGeom>
            <a:solidFill>
              <a:srgbClr val="339966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Arrow Connector 19"/>
            <p:cNvCxnSpPr>
              <a:endCxn id="19" idx="5"/>
            </p:cNvCxnSpPr>
            <p:nvPr/>
          </p:nvCxnSpPr>
          <p:spPr>
            <a:xfrm>
              <a:off x="5652120" y="2924944"/>
              <a:ext cx="402826" cy="215327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9" idx="2"/>
              <a:endCxn id="12" idx="0"/>
            </p:cNvCxnSpPr>
            <p:nvPr/>
          </p:nvCxnSpPr>
          <p:spPr>
            <a:xfrm flipH="1">
              <a:off x="6300192" y="3429002"/>
              <a:ext cx="24131" cy="1296142"/>
            </a:xfrm>
            <a:prstGeom prst="straightConnector1">
              <a:avLst/>
            </a:prstGeom>
            <a:ln w="12700"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endCxn id="8" idx="0"/>
            </p:cNvCxnSpPr>
            <p:nvPr/>
          </p:nvCxnSpPr>
          <p:spPr>
            <a:xfrm>
              <a:off x="7020272" y="2996952"/>
              <a:ext cx="0" cy="1728192"/>
            </a:xfrm>
            <a:prstGeom prst="straightConnector1">
              <a:avLst/>
            </a:prstGeom>
            <a:ln w="12700"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endCxn id="18" idx="3"/>
            </p:cNvCxnSpPr>
            <p:nvPr/>
          </p:nvCxnSpPr>
          <p:spPr>
            <a:xfrm flipV="1">
              <a:off x="6372200" y="2996954"/>
              <a:ext cx="551933" cy="216022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endCxn id="14" idx="0"/>
            </p:cNvCxnSpPr>
            <p:nvPr/>
          </p:nvCxnSpPr>
          <p:spPr>
            <a:xfrm>
              <a:off x="5676252" y="2924944"/>
              <a:ext cx="47876" cy="1728192"/>
            </a:xfrm>
            <a:prstGeom prst="straightConnector1">
              <a:avLst/>
            </a:prstGeom>
            <a:ln w="12700"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4909067" y="3501008"/>
              <a:ext cx="3310048" cy="432048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Domain Barrier / Interface 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-629361" y="498968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44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AE2AIM: Artificial Intelligence Methods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14</a:t>
            </a:fld>
            <a:endParaRPr lang="en-GB" altLang="zh-C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of Hyper-heuristics</a:t>
            </a:r>
          </a:p>
        </p:txBody>
      </p:sp>
      <p:cxnSp>
        <p:nvCxnSpPr>
          <p:cNvPr id="6" name="Straight Connector 5"/>
          <p:cNvCxnSpPr/>
          <p:nvPr/>
        </p:nvCxnSpPr>
        <p:spPr>
          <a:xfrm rot="5400000">
            <a:off x="-1264434" y="3990584"/>
            <a:ext cx="4357718" cy="0"/>
          </a:xfrm>
          <a:prstGeom prst="line">
            <a:avLst/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10"/>
          <p:cNvSpPr txBox="1">
            <a:spLocks noChangeArrowheads="1"/>
          </p:cNvSpPr>
          <p:nvPr/>
        </p:nvSpPr>
        <p:spPr bwMode="auto">
          <a:xfrm>
            <a:off x="2144837" y="1679119"/>
            <a:ext cx="4429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800" b="1" u="sng">
                <a:latin typeface="+mj-lt"/>
              </a:rPr>
              <a:t>Nature of the heuristic search space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16024" y="2893557"/>
            <a:ext cx="1428750" cy="2357437"/>
          </a:xfrm>
          <a:prstGeom prst="round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800" b="1" dirty="0">
                <a:solidFill>
                  <a:schemeClr val="tx1"/>
                </a:solidFill>
                <a:latin typeface="+mj-lt"/>
              </a:rPr>
              <a:t>Hyper-heuristics</a:t>
            </a:r>
          </a:p>
        </p:txBody>
      </p:sp>
      <p:grpSp>
        <p:nvGrpSpPr>
          <p:cNvPr id="11" name="Group 19"/>
          <p:cNvGrpSpPr>
            <a:grpSpLocks/>
          </p:cNvGrpSpPr>
          <p:nvPr/>
        </p:nvGrpSpPr>
        <p:grpSpPr bwMode="auto">
          <a:xfrm>
            <a:off x="1573166" y="2179182"/>
            <a:ext cx="5496704" cy="4000500"/>
            <a:chOff x="3214517" y="2500313"/>
            <a:chExt cx="5496704" cy="4000500"/>
          </a:xfrm>
        </p:grpSpPr>
        <p:grpSp>
          <p:nvGrpSpPr>
            <p:cNvPr id="12" name="Group 19"/>
            <p:cNvGrpSpPr>
              <a:grpSpLocks/>
            </p:cNvGrpSpPr>
            <p:nvPr/>
          </p:nvGrpSpPr>
          <p:grpSpPr bwMode="auto">
            <a:xfrm>
              <a:off x="3286125" y="2500313"/>
              <a:ext cx="5425096" cy="4000500"/>
              <a:chOff x="3286125" y="2500313"/>
              <a:chExt cx="5425096" cy="4000500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3286125" y="4500563"/>
                <a:ext cx="3000375" cy="2000250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r>
                  <a:rPr lang="en-GB" sz="1800" b="1" u="sng" dirty="0">
                    <a:solidFill>
                      <a:schemeClr val="tx1"/>
                    </a:solidFill>
                    <a:latin typeface="+mj-lt"/>
                  </a:rPr>
                  <a:t>Heuristic generation</a:t>
                </a:r>
              </a:p>
              <a:p>
                <a:pPr>
                  <a:defRPr/>
                </a:pPr>
                <a:endParaRPr lang="en-GB" sz="1800" b="1" u="sng" dirty="0">
                  <a:solidFill>
                    <a:schemeClr val="tx1"/>
                  </a:solidFill>
                  <a:latin typeface="+mj-lt"/>
                </a:endParaRPr>
              </a:p>
              <a:p>
                <a:pPr>
                  <a:defRPr/>
                </a:pPr>
                <a:endParaRPr lang="en-GB" sz="1800" b="1" u="sng" dirty="0">
                  <a:solidFill>
                    <a:schemeClr val="tx1"/>
                  </a:solidFill>
                  <a:latin typeface="+mj-lt"/>
                </a:endParaRPr>
              </a:p>
              <a:p>
                <a:pPr>
                  <a:defRPr/>
                </a:pPr>
                <a:r>
                  <a:rPr lang="en-GB" sz="1800" b="1" u="sng" dirty="0">
                    <a:solidFill>
                      <a:schemeClr val="tx1"/>
                    </a:solidFill>
                    <a:latin typeface="+mj-lt"/>
                  </a:rPr>
                  <a:t> </a:t>
                </a:r>
              </a:p>
              <a:p>
                <a:pPr algn="ctr">
                  <a:defRPr/>
                </a:pPr>
                <a:endParaRPr lang="en-GB" sz="1800" b="1" u="sng" dirty="0">
                  <a:solidFill>
                    <a:schemeClr val="tx1"/>
                  </a:solidFill>
                  <a:latin typeface="+mj-lt"/>
                </a:endParaRPr>
              </a:p>
              <a:p>
                <a:pPr algn="ctr">
                  <a:defRPr/>
                </a:pPr>
                <a:endParaRPr lang="en-GB" sz="1800" b="1" u="sng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6286500" y="2500313"/>
                <a:ext cx="2419350" cy="990600"/>
              </a:xfrm>
              <a:prstGeom prst="rect">
                <a:avLst/>
              </a:prstGeom>
              <a:solidFill>
                <a:srgbClr val="EAE9B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r>
                  <a:rPr lang="en-GB" sz="1800" b="1" dirty="0">
                    <a:solidFill>
                      <a:schemeClr val="tx1"/>
                    </a:solidFill>
                    <a:latin typeface="+mj-lt"/>
                  </a:rPr>
                  <a:t>constructive heuristics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6291871" y="3484563"/>
                <a:ext cx="2419350" cy="1016000"/>
              </a:xfrm>
              <a:prstGeom prst="rect">
                <a:avLst/>
              </a:prstGeom>
              <a:solidFill>
                <a:srgbClr val="EAE9B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r>
                  <a:rPr lang="en-GB" sz="1800" b="1" dirty="0">
                    <a:solidFill>
                      <a:schemeClr val="tx1"/>
                    </a:solidFill>
                    <a:latin typeface="+mj-lt"/>
                  </a:rPr>
                  <a:t>perturbative heuristics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6289675" y="4500563"/>
                <a:ext cx="2419350" cy="990600"/>
              </a:xfrm>
              <a:prstGeom prst="rect">
                <a:avLst/>
              </a:prstGeom>
              <a:solidFill>
                <a:srgbClr val="EAE9B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r>
                  <a:rPr lang="en-GB" sz="1800" b="1" dirty="0">
                    <a:solidFill>
                      <a:schemeClr val="tx1"/>
                    </a:solidFill>
                    <a:latin typeface="+mj-lt"/>
                  </a:rPr>
                  <a:t>constructive heuristics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6286500" y="5484813"/>
                <a:ext cx="2419350" cy="1016000"/>
              </a:xfrm>
              <a:prstGeom prst="rect">
                <a:avLst/>
              </a:prstGeom>
              <a:solidFill>
                <a:srgbClr val="EAE9B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r>
                  <a:rPr lang="en-GB" sz="1800" b="1" dirty="0">
                    <a:solidFill>
                      <a:schemeClr val="tx1"/>
                    </a:solidFill>
                    <a:latin typeface="+mj-lt"/>
                  </a:rPr>
                  <a:t>perturbative heuristics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3286125" y="2500313"/>
                <a:ext cx="3000375" cy="2000250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r>
                  <a:rPr lang="en-GB" sz="1800" b="1" u="sng" dirty="0">
                    <a:solidFill>
                      <a:schemeClr val="tx1"/>
                    </a:solidFill>
                    <a:latin typeface="+mj-lt"/>
                  </a:rPr>
                  <a:t>Heuristic selection</a:t>
                </a:r>
              </a:p>
              <a:p>
                <a:pPr>
                  <a:defRPr/>
                </a:pPr>
                <a:endParaRPr lang="en-GB" sz="1800" b="1" u="sng" dirty="0">
                  <a:solidFill>
                    <a:schemeClr val="tx1"/>
                  </a:solidFill>
                  <a:latin typeface="+mj-lt"/>
                </a:endParaRPr>
              </a:p>
              <a:p>
                <a:pPr>
                  <a:defRPr/>
                </a:pPr>
                <a:r>
                  <a:rPr lang="en-GB" sz="1800" b="1" u="sng" dirty="0">
                    <a:solidFill>
                      <a:schemeClr val="tx1"/>
                    </a:solidFill>
                    <a:latin typeface="+mj-lt"/>
                  </a:rPr>
                  <a:t> </a:t>
                </a:r>
              </a:p>
              <a:p>
                <a:pPr algn="ctr">
                  <a:defRPr/>
                </a:pPr>
                <a:endParaRPr lang="en-GB" sz="1800" b="1" u="sng" dirty="0">
                  <a:solidFill>
                    <a:schemeClr val="tx1"/>
                  </a:solidFill>
                  <a:latin typeface="+mj-lt"/>
                </a:endParaRPr>
              </a:p>
              <a:p>
                <a:pPr algn="ctr">
                  <a:defRPr/>
                </a:pPr>
                <a:endParaRPr lang="en-GB" sz="1800" b="1" u="sng" dirty="0">
                  <a:solidFill>
                    <a:schemeClr val="tx1"/>
                  </a:solidFill>
                  <a:latin typeface="+mj-lt"/>
                </a:endParaRPr>
              </a:p>
              <a:p>
                <a:pPr algn="ctr">
                  <a:defRPr/>
                </a:pPr>
                <a:endParaRPr lang="en-GB" sz="1800" b="1" u="sng" dirty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  <p:sp>
          <p:nvSpPr>
            <p:cNvPr id="13" name="Rectangle 22"/>
            <p:cNvSpPr>
              <a:spLocks noChangeArrowheads="1"/>
            </p:cNvSpPr>
            <p:nvPr/>
          </p:nvSpPr>
          <p:spPr bwMode="auto">
            <a:xfrm>
              <a:off x="3396187" y="3286125"/>
              <a:ext cx="281359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GB" sz="1800" b="1" dirty="0">
                  <a:latin typeface="+mj-lt"/>
                </a:rPr>
                <a:t>Methodologies to select</a:t>
              </a:r>
            </a:p>
          </p:txBody>
        </p:sp>
        <p:sp>
          <p:nvSpPr>
            <p:cNvPr id="14" name="Rectangle 23"/>
            <p:cNvSpPr>
              <a:spLocks noChangeArrowheads="1"/>
            </p:cNvSpPr>
            <p:nvPr/>
          </p:nvSpPr>
          <p:spPr bwMode="auto">
            <a:xfrm>
              <a:off x="3214517" y="5286375"/>
              <a:ext cx="312136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GB" sz="1800" b="1" dirty="0">
                  <a:latin typeface="+mj-lt"/>
                </a:rPr>
                <a:t>Methodologies to generate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7272808" y="2832611"/>
            <a:ext cx="1691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Fixed heuristics (mostly human designed)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236296" y="4437112"/>
            <a:ext cx="2123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Automatically generated heuristics from components</a:t>
            </a:r>
          </a:p>
        </p:txBody>
      </p:sp>
      <p:cxnSp>
        <p:nvCxnSpPr>
          <p:cNvPr id="23" name="Straight Connector 22"/>
          <p:cNvCxnSpPr/>
          <p:nvPr/>
        </p:nvCxnSpPr>
        <p:spPr bwMode="auto">
          <a:xfrm>
            <a:off x="7056784" y="4187989"/>
            <a:ext cx="1979712" cy="0"/>
          </a:xfrm>
          <a:prstGeom prst="line">
            <a:avLst/>
          </a:prstGeom>
          <a:noFill/>
          <a:ln w="952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/>
          <p:cNvSpPr/>
          <p:nvPr/>
        </p:nvSpPr>
        <p:spPr>
          <a:xfrm>
            <a:off x="360040" y="980728"/>
            <a:ext cx="77048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2060"/>
                </a:solidFill>
              </a:rPr>
              <a:t>E. K. Burke, M. Hyde, G. Kendall, G. Ochoa, E. </a:t>
            </a:r>
            <a:r>
              <a:rPr lang="en-GB" sz="1200" dirty="0" err="1">
                <a:solidFill>
                  <a:srgbClr val="002060"/>
                </a:solidFill>
              </a:rPr>
              <a:t>Özcan</a:t>
            </a:r>
            <a:r>
              <a:rPr lang="en-GB" sz="1200" dirty="0">
                <a:solidFill>
                  <a:srgbClr val="002060"/>
                </a:solidFill>
              </a:rPr>
              <a:t>, and J. Woodward (2010). A Classification of Hyper-heuristic Approaches. In </a:t>
            </a:r>
            <a:r>
              <a:rPr lang="en-GB" sz="1200" dirty="0" err="1">
                <a:solidFill>
                  <a:srgbClr val="002060"/>
                </a:solidFill>
              </a:rPr>
              <a:t>Gendreau</a:t>
            </a:r>
            <a:r>
              <a:rPr lang="en-GB" sz="1200" dirty="0">
                <a:solidFill>
                  <a:srgbClr val="002060"/>
                </a:solidFill>
              </a:rPr>
              <a:t>, Michel and </a:t>
            </a:r>
            <a:r>
              <a:rPr lang="en-GB" sz="1200" dirty="0" err="1">
                <a:solidFill>
                  <a:srgbClr val="002060"/>
                </a:solidFill>
              </a:rPr>
              <a:t>Potvin</a:t>
            </a:r>
            <a:r>
              <a:rPr lang="en-GB" sz="1200" dirty="0">
                <a:solidFill>
                  <a:srgbClr val="002060"/>
                </a:solidFill>
              </a:rPr>
              <a:t>, Jean-Yves (eds.), Handbook of </a:t>
            </a:r>
            <a:r>
              <a:rPr lang="en-GB" sz="1200" dirty="0" err="1">
                <a:solidFill>
                  <a:srgbClr val="002060"/>
                </a:solidFill>
              </a:rPr>
              <a:t>Metaheuristics</a:t>
            </a:r>
            <a:r>
              <a:rPr lang="en-GB" sz="1200" dirty="0">
                <a:solidFill>
                  <a:srgbClr val="002060"/>
                </a:solidFill>
              </a:rPr>
              <a:t>, International Series in Operations Research &amp; Management Science, Volume 146, pp. 449-468. Springer.</a:t>
            </a:r>
            <a:endParaRPr lang="en-GB" sz="12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9B5F9BF-6D68-8444-A856-BDABCD529664}"/>
              </a:ext>
            </a:extLst>
          </p:cNvPr>
          <p:cNvGrpSpPr/>
          <p:nvPr/>
        </p:nvGrpSpPr>
        <p:grpSpPr>
          <a:xfrm>
            <a:off x="7565616" y="1402077"/>
            <a:ext cx="1413794" cy="1347822"/>
            <a:chOff x="5004048" y="2636912"/>
            <a:chExt cx="2880320" cy="345638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270045B-F6AB-114E-89B0-683CAE083D56}"/>
                </a:ext>
              </a:extLst>
            </p:cNvPr>
            <p:cNvSpPr/>
            <p:nvPr/>
          </p:nvSpPr>
          <p:spPr>
            <a:xfrm>
              <a:off x="5004048" y="4509120"/>
              <a:ext cx="2880320" cy="1584176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Solution Space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34DEDB3-BC8F-624D-BA5D-C4A8066E3BDF}"/>
                </a:ext>
              </a:extLst>
            </p:cNvPr>
            <p:cNvSpPr/>
            <p:nvPr/>
          </p:nvSpPr>
          <p:spPr>
            <a:xfrm>
              <a:off x="6948264" y="5445224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C146917-72BC-3947-AFA5-55884FE11119}"/>
                </a:ext>
              </a:extLst>
            </p:cNvPr>
            <p:cNvSpPr/>
            <p:nvPr/>
          </p:nvSpPr>
          <p:spPr>
            <a:xfrm>
              <a:off x="6660232" y="5661248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CD05416-D889-6941-8266-91FD9CE7E215}"/>
                </a:ext>
              </a:extLst>
            </p:cNvPr>
            <p:cNvSpPr/>
            <p:nvPr/>
          </p:nvSpPr>
          <p:spPr>
            <a:xfrm>
              <a:off x="5796136" y="5661248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499BED2-B540-3845-A470-4E453FF48649}"/>
                </a:ext>
              </a:extLst>
            </p:cNvPr>
            <p:cNvSpPr/>
            <p:nvPr/>
          </p:nvSpPr>
          <p:spPr>
            <a:xfrm>
              <a:off x="7092280" y="5661248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4D6D081-7F9C-904A-AB57-1D9B7508E1FE}"/>
                </a:ext>
              </a:extLst>
            </p:cNvPr>
            <p:cNvSpPr/>
            <p:nvPr/>
          </p:nvSpPr>
          <p:spPr>
            <a:xfrm>
              <a:off x="6228184" y="5445224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7438DD9-AF4A-3D4F-9430-8C74474E6A5C}"/>
                </a:ext>
              </a:extLst>
            </p:cNvPr>
            <p:cNvSpPr/>
            <p:nvPr/>
          </p:nvSpPr>
          <p:spPr>
            <a:xfrm>
              <a:off x="6228184" y="5733256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0DE5098-952D-7041-BC3C-2F33DA4EC6C3}"/>
                </a:ext>
              </a:extLst>
            </p:cNvPr>
            <p:cNvSpPr/>
            <p:nvPr/>
          </p:nvSpPr>
          <p:spPr>
            <a:xfrm>
              <a:off x="5652120" y="5373216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7E3C937-F3CD-C04F-8E44-1A4D2B33916F}"/>
                </a:ext>
              </a:extLst>
            </p:cNvPr>
            <p:cNvSpPr/>
            <p:nvPr/>
          </p:nvSpPr>
          <p:spPr>
            <a:xfrm>
              <a:off x="5004048" y="2636912"/>
              <a:ext cx="2736304" cy="1728192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Heuristic Space</a:t>
              </a:r>
            </a:p>
          </p:txBody>
        </p:sp>
        <p:sp>
          <p:nvSpPr>
            <p:cNvPr id="35" name="7-Point Star 34">
              <a:extLst>
                <a:ext uri="{FF2B5EF4-FFF2-40B4-BE49-F238E27FC236}">
                  <a16:creationId xmlns:a16="http://schemas.microsoft.com/office/drawing/2014/main" id="{F5585FEF-E58C-5F43-B943-9A677DDDBCE0}"/>
                </a:ext>
              </a:extLst>
            </p:cNvPr>
            <p:cNvSpPr/>
            <p:nvPr/>
          </p:nvSpPr>
          <p:spPr>
            <a:xfrm>
              <a:off x="5508104" y="3284984"/>
              <a:ext cx="432048" cy="360040"/>
            </a:xfrm>
            <a:prstGeom prst="star7">
              <a:avLst/>
            </a:prstGeom>
            <a:solidFill>
              <a:srgbClr val="339966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6" name="7-Point Star 35">
              <a:extLst>
                <a:ext uri="{FF2B5EF4-FFF2-40B4-BE49-F238E27FC236}">
                  <a16:creationId xmlns:a16="http://schemas.microsoft.com/office/drawing/2014/main" id="{E413F604-BC6B-524A-9F2B-5EE470C5065E}"/>
                </a:ext>
              </a:extLst>
            </p:cNvPr>
            <p:cNvSpPr/>
            <p:nvPr/>
          </p:nvSpPr>
          <p:spPr>
            <a:xfrm>
              <a:off x="6084168" y="3284984"/>
              <a:ext cx="432048" cy="360040"/>
            </a:xfrm>
            <a:prstGeom prst="star7">
              <a:avLst/>
            </a:prstGeom>
            <a:solidFill>
              <a:srgbClr val="339966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7" name="7-Point Star 36">
              <a:extLst>
                <a:ext uri="{FF2B5EF4-FFF2-40B4-BE49-F238E27FC236}">
                  <a16:creationId xmlns:a16="http://schemas.microsoft.com/office/drawing/2014/main" id="{0AE236BB-7141-C440-B348-82C50F2984AC}"/>
                </a:ext>
              </a:extLst>
            </p:cNvPr>
            <p:cNvSpPr/>
            <p:nvPr/>
          </p:nvSpPr>
          <p:spPr>
            <a:xfrm>
              <a:off x="6804248" y="3356992"/>
              <a:ext cx="432048" cy="360040"/>
            </a:xfrm>
            <a:prstGeom prst="star7">
              <a:avLst/>
            </a:prstGeom>
            <a:solidFill>
              <a:srgbClr val="339966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8" name="7-Point Star 37">
              <a:extLst>
                <a:ext uri="{FF2B5EF4-FFF2-40B4-BE49-F238E27FC236}">
                  <a16:creationId xmlns:a16="http://schemas.microsoft.com/office/drawing/2014/main" id="{196E6433-B909-3C41-AB86-B150F5ACDFB6}"/>
                </a:ext>
              </a:extLst>
            </p:cNvPr>
            <p:cNvSpPr/>
            <p:nvPr/>
          </p:nvSpPr>
          <p:spPr>
            <a:xfrm>
              <a:off x="6012160" y="3789040"/>
              <a:ext cx="432048" cy="360040"/>
            </a:xfrm>
            <a:prstGeom prst="star7">
              <a:avLst/>
            </a:prstGeom>
            <a:solidFill>
              <a:srgbClr val="339966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7EBD599-BFF9-9144-AB15-DE42F90F9E79}"/>
                </a:ext>
              </a:extLst>
            </p:cNvPr>
            <p:cNvCxnSpPr>
              <a:endCxn id="38" idx="5"/>
            </p:cNvCxnSpPr>
            <p:nvPr/>
          </p:nvCxnSpPr>
          <p:spPr>
            <a:xfrm>
              <a:off x="5652120" y="3645024"/>
              <a:ext cx="402826" cy="215327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D6B0EB2-296B-F848-8F8E-269BDE0F72FA}"/>
                </a:ext>
              </a:extLst>
            </p:cNvPr>
            <p:cNvCxnSpPr>
              <a:stCxn id="38" idx="2"/>
              <a:endCxn id="31" idx="0"/>
            </p:cNvCxnSpPr>
            <p:nvPr/>
          </p:nvCxnSpPr>
          <p:spPr>
            <a:xfrm flipH="1">
              <a:off x="6300192" y="4149082"/>
              <a:ext cx="24131" cy="1296142"/>
            </a:xfrm>
            <a:prstGeom prst="straightConnector1">
              <a:avLst/>
            </a:prstGeom>
            <a:ln w="12700"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D01D50F-2898-5746-B2BA-0A56590E0177}"/>
                </a:ext>
              </a:extLst>
            </p:cNvPr>
            <p:cNvCxnSpPr>
              <a:endCxn id="27" idx="0"/>
            </p:cNvCxnSpPr>
            <p:nvPr/>
          </p:nvCxnSpPr>
          <p:spPr>
            <a:xfrm>
              <a:off x="7020272" y="3717032"/>
              <a:ext cx="0" cy="1728192"/>
            </a:xfrm>
            <a:prstGeom prst="straightConnector1">
              <a:avLst/>
            </a:prstGeom>
            <a:ln w="12700"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E2BA530-8CA4-B444-BDEE-D5B7B221AC86}"/>
                </a:ext>
              </a:extLst>
            </p:cNvPr>
            <p:cNvCxnSpPr>
              <a:endCxn id="37" idx="3"/>
            </p:cNvCxnSpPr>
            <p:nvPr/>
          </p:nvCxnSpPr>
          <p:spPr>
            <a:xfrm flipV="1">
              <a:off x="6372200" y="3717034"/>
              <a:ext cx="551933" cy="216022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16DB5BB-8F41-D447-8B65-8670B666997B}"/>
                </a:ext>
              </a:extLst>
            </p:cNvPr>
            <p:cNvCxnSpPr>
              <a:endCxn id="33" idx="0"/>
            </p:cNvCxnSpPr>
            <p:nvPr/>
          </p:nvCxnSpPr>
          <p:spPr>
            <a:xfrm>
              <a:off x="5676252" y="3645024"/>
              <a:ext cx="47876" cy="1728192"/>
            </a:xfrm>
            <a:prstGeom prst="straightConnector1">
              <a:avLst/>
            </a:prstGeom>
            <a:ln w="12700"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009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15</a:t>
            </a:fld>
            <a:endParaRPr lang="en-GB" altLang="zh-C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of Hyper-heuristics</a:t>
            </a:r>
          </a:p>
        </p:txBody>
      </p:sp>
      <p:sp>
        <p:nvSpPr>
          <p:cNvPr id="6" name="Content Placeholder 23"/>
          <p:cNvSpPr>
            <a:spLocks noGrp="1"/>
          </p:cNvSpPr>
          <p:nvPr>
            <p:ph idx="1"/>
          </p:nvPr>
        </p:nvSpPr>
        <p:spPr>
          <a:xfrm>
            <a:off x="3553544" y="1196752"/>
            <a:ext cx="5482952" cy="4411662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latin typeface="Gamond"/>
                <a:cs typeface="Gamond"/>
              </a:rPr>
              <a:t>Online learning</a:t>
            </a:r>
          </a:p>
          <a:p>
            <a:r>
              <a:rPr lang="en-GB" sz="2800" dirty="0">
                <a:latin typeface="Gamond"/>
                <a:cs typeface="Gamond"/>
              </a:rPr>
              <a:t>while solving a problem instance (adapt)</a:t>
            </a:r>
          </a:p>
          <a:p>
            <a:pPr lvl="1"/>
            <a:r>
              <a:rPr lang="en-GB" sz="2400" dirty="0">
                <a:latin typeface="Gamond"/>
                <a:cs typeface="Gamond"/>
              </a:rPr>
              <a:t>Examples: reinforcement learning, meta-heuristics</a:t>
            </a:r>
          </a:p>
          <a:p>
            <a:pPr>
              <a:buNone/>
            </a:pPr>
            <a:r>
              <a:rPr lang="en-GB" sz="2800" dirty="0">
                <a:latin typeface="Gamond"/>
                <a:cs typeface="Gamond"/>
              </a:rPr>
              <a:t>Offline learning</a:t>
            </a:r>
          </a:p>
          <a:p>
            <a:r>
              <a:rPr lang="en-GB" sz="2800" dirty="0">
                <a:latin typeface="Gamond"/>
                <a:cs typeface="Gamond"/>
              </a:rPr>
              <a:t>from a set of training instances (generalise)</a:t>
            </a:r>
          </a:p>
          <a:p>
            <a:pPr lvl="1"/>
            <a:r>
              <a:rPr lang="en-GB" sz="2400" dirty="0">
                <a:latin typeface="Gamond"/>
                <a:cs typeface="Gamond"/>
              </a:rPr>
              <a:t>Examples: classifier systems, case-based, GP</a:t>
            </a:r>
            <a:r>
              <a:rPr lang="zh-CN" altLang="en-US" sz="2400" dirty="0">
                <a:latin typeface="Gamond"/>
                <a:cs typeface="Gamond"/>
              </a:rPr>
              <a:t>， </a:t>
            </a:r>
            <a:r>
              <a:rPr lang="en-US" altLang="zh-CN" sz="2400" dirty="0">
                <a:latin typeface="Gamond"/>
                <a:cs typeface="Gamond"/>
              </a:rPr>
              <a:t>RL</a:t>
            </a:r>
            <a:endParaRPr lang="en-GB" sz="2400" dirty="0">
              <a:latin typeface="Gamond"/>
              <a:cs typeface="Gamond"/>
            </a:endParaRPr>
          </a:p>
          <a:p>
            <a:endParaRPr lang="en-GB" sz="2800" dirty="0">
              <a:latin typeface="Gamond"/>
              <a:cs typeface="Gamond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7188" y="2259782"/>
            <a:ext cx="1500187" cy="990600"/>
          </a:xfrm>
          <a:prstGeom prst="rect">
            <a:avLst/>
          </a:prstGeom>
          <a:solidFill>
            <a:srgbClr val="EAE9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GB" sz="1800" b="1" dirty="0">
                <a:solidFill>
                  <a:schemeClr val="tx1"/>
                </a:solidFill>
                <a:latin typeface="Gamond"/>
                <a:cs typeface="Gamond"/>
              </a:rPr>
              <a:t>Online learning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7188" y="3247207"/>
            <a:ext cx="1500187" cy="990600"/>
          </a:xfrm>
          <a:prstGeom prst="rect">
            <a:avLst/>
          </a:prstGeom>
          <a:solidFill>
            <a:srgbClr val="EAE9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GB" sz="1800" b="1" dirty="0">
                <a:solidFill>
                  <a:schemeClr val="tx1"/>
                </a:solidFill>
                <a:latin typeface="Gamond"/>
                <a:cs typeface="Gamond"/>
              </a:rPr>
              <a:t>Offline learning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7188" y="4237807"/>
            <a:ext cx="1500187" cy="990600"/>
          </a:xfrm>
          <a:prstGeom prst="rect">
            <a:avLst/>
          </a:prstGeom>
          <a:solidFill>
            <a:srgbClr val="EAE9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GB" sz="1800" b="1" dirty="0">
                <a:solidFill>
                  <a:schemeClr val="tx1"/>
                </a:solidFill>
                <a:latin typeface="Gamond"/>
                <a:cs typeface="Gamond"/>
              </a:rPr>
              <a:t>No- learning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857375" y="2513782"/>
            <a:ext cx="1428750" cy="2357437"/>
          </a:xfrm>
          <a:prstGeom prst="round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800" b="1" dirty="0">
                <a:solidFill>
                  <a:schemeClr val="tx1"/>
                </a:solidFill>
                <a:latin typeface="Gamond"/>
                <a:cs typeface="Gamond"/>
              </a:rPr>
              <a:t>Hyper-heuristics</a:t>
            </a:r>
          </a:p>
        </p:txBody>
      </p:sp>
      <p:sp>
        <p:nvSpPr>
          <p:cNvPr id="13" name="TextBox 19"/>
          <p:cNvSpPr txBox="1">
            <a:spLocks noChangeArrowheads="1"/>
          </p:cNvSpPr>
          <p:nvPr/>
        </p:nvSpPr>
        <p:spPr bwMode="auto">
          <a:xfrm>
            <a:off x="441325" y="1299344"/>
            <a:ext cx="15001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800" b="1" u="sng" dirty="0">
                <a:latin typeface="Gamond"/>
                <a:cs typeface="Gamond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383009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16</a:t>
            </a:fld>
            <a:endParaRPr lang="en-GB" altLang="zh-C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Hyper-heuristic Framework</a:t>
            </a:r>
          </a:p>
        </p:txBody>
      </p:sp>
      <p:sp>
        <p:nvSpPr>
          <p:cNvPr id="9" name="Date Placeholder 3"/>
          <p:cNvSpPr txBox="1">
            <a:spLocks/>
          </p:cNvSpPr>
          <p:nvPr/>
        </p:nvSpPr>
        <p:spPr>
          <a:xfrm>
            <a:off x="457200" y="6049045"/>
            <a:ext cx="1593850" cy="476250"/>
          </a:xfrm>
          <a:prstGeom prst="rect">
            <a:avLst/>
          </a:prstGeo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2-February-07</a:t>
            </a: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3914775" y="2331120"/>
            <a:ext cx="1368425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18000" rIns="18000" bIns="18000"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2000" b="1">
                <a:latin typeface="Times" charset="0"/>
                <a:ea typeface="宋体" charset="0"/>
                <a:cs typeface="宋体" charset="0"/>
              </a:rPr>
              <a:t>SA Criterion</a:t>
            </a:r>
            <a:endParaRPr lang="en-GB" altLang="zh-CN" sz="2000" b="1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3" name="AutoShape 6"/>
          <p:cNvSpPr>
            <a:spLocks noChangeAspect="1" noChangeArrowheads="1"/>
          </p:cNvSpPr>
          <p:nvPr/>
        </p:nvSpPr>
        <p:spPr bwMode="auto">
          <a:xfrm>
            <a:off x="539750" y="953170"/>
            <a:ext cx="5108575" cy="56165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ea typeface="宋体" charset="0"/>
              <a:cs typeface="宋体" charset="0"/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42925" y="4556795"/>
            <a:ext cx="5108575" cy="371475"/>
          </a:xfrm>
          <a:prstGeom prst="rect">
            <a:avLst/>
          </a:prstGeom>
          <a:solidFill>
            <a:srgbClr val="F9A19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GB" altLang="zh-CN" b="1" dirty="0">
                <a:ea typeface="宋体" charset="0"/>
                <a:cs typeface="宋体" charset="0"/>
              </a:rPr>
              <a:t>Domain Barrier</a:t>
            </a:r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>
            <a:off x="1304925" y="4283745"/>
            <a:ext cx="0" cy="820738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36000" tIns="36000" rIns="36000" bIns="36000"/>
          <a:lstStyle/>
          <a:p>
            <a:endParaRPr lang="en-US"/>
          </a:p>
        </p:txBody>
      </p:sp>
      <p:sp>
        <p:nvSpPr>
          <p:cNvPr id="16" name="Line 11"/>
          <p:cNvSpPr>
            <a:spLocks noChangeShapeType="1"/>
          </p:cNvSpPr>
          <p:nvPr/>
        </p:nvSpPr>
        <p:spPr bwMode="auto">
          <a:xfrm>
            <a:off x="4589463" y="4283745"/>
            <a:ext cx="0" cy="820738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36000" tIns="36000" rIns="36000" bIns="36000"/>
          <a:lstStyle/>
          <a:p>
            <a:endParaRPr lang="en-US"/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630238" y="2420020"/>
            <a:ext cx="2428875" cy="6492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36000" tIns="46800" rIns="36000" bIns="46800"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altLang="zh-CN" b="1" dirty="0">
                <a:ea typeface="宋体" charset="0"/>
                <a:cs typeface="宋体" charset="0"/>
              </a:rPr>
              <a:t>Heuristic Selection</a:t>
            </a:r>
          </a:p>
        </p:txBody>
      </p:sp>
      <p:sp>
        <p:nvSpPr>
          <p:cNvPr id="19" name="Freeform 14"/>
          <p:cNvSpPr>
            <a:spLocks/>
          </p:cNvSpPr>
          <p:nvPr/>
        </p:nvSpPr>
        <p:spPr bwMode="auto">
          <a:xfrm>
            <a:off x="1452563" y="3039145"/>
            <a:ext cx="3100387" cy="639763"/>
          </a:xfrm>
          <a:custGeom>
            <a:avLst/>
            <a:gdLst>
              <a:gd name="T0" fmla="*/ 4080 w 4080"/>
              <a:gd name="T1" fmla="*/ 180 h 840"/>
              <a:gd name="T2" fmla="*/ 2880 w 4080"/>
              <a:gd name="T3" fmla="*/ 720 h 840"/>
              <a:gd name="T4" fmla="*/ 1320 w 4080"/>
              <a:gd name="T5" fmla="*/ 720 h 840"/>
              <a:gd name="T6" fmla="*/ 0 w 4080"/>
              <a:gd name="T7" fmla="*/ 0 h 840"/>
              <a:gd name="T8" fmla="*/ 0 60000 65536"/>
              <a:gd name="T9" fmla="*/ 0 60000 65536"/>
              <a:gd name="T10" fmla="*/ 0 60000 65536"/>
              <a:gd name="T11" fmla="*/ 0 60000 65536"/>
              <a:gd name="T12" fmla="*/ 0 w 4080"/>
              <a:gd name="T13" fmla="*/ 0 h 840"/>
              <a:gd name="T14" fmla="*/ 4080 w 4080"/>
              <a:gd name="T15" fmla="*/ 840 h 8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080" h="840">
                <a:moveTo>
                  <a:pt x="4080" y="180"/>
                </a:moveTo>
                <a:cubicBezTo>
                  <a:pt x="3710" y="405"/>
                  <a:pt x="3340" y="630"/>
                  <a:pt x="2880" y="720"/>
                </a:cubicBezTo>
                <a:cubicBezTo>
                  <a:pt x="2420" y="810"/>
                  <a:pt x="1800" y="840"/>
                  <a:pt x="1320" y="720"/>
                </a:cubicBezTo>
                <a:cubicBezTo>
                  <a:pt x="840" y="600"/>
                  <a:pt x="420" y="300"/>
                  <a:pt x="0" y="0"/>
                </a:cubicBez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/>
          <a:lstStyle/>
          <a:p>
            <a:endParaRPr lang="en-US"/>
          </a:p>
        </p:txBody>
      </p:sp>
      <p:sp>
        <p:nvSpPr>
          <p:cNvPr id="20" name="Text Box 18"/>
          <p:cNvSpPr txBox="1">
            <a:spLocks noChangeArrowheads="1"/>
          </p:cNvSpPr>
          <p:nvPr/>
        </p:nvSpPr>
        <p:spPr bwMode="auto">
          <a:xfrm>
            <a:off x="539552" y="908720"/>
            <a:ext cx="5112567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36000" tIns="36000" rIns="36000" bIns="36000"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2800" b="1" dirty="0">
                <a:ea typeface="宋体" charset="0"/>
                <a:cs typeface="宋体" charset="0"/>
              </a:rPr>
              <a:t>Hyper-heuristic</a:t>
            </a:r>
            <a:endParaRPr lang="en-GB" altLang="zh-CN" sz="2800" dirty="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21" name="Line 19"/>
          <p:cNvSpPr>
            <a:spLocks noChangeShapeType="1"/>
          </p:cNvSpPr>
          <p:nvPr/>
        </p:nvSpPr>
        <p:spPr bwMode="auto">
          <a:xfrm>
            <a:off x="1331913" y="3039145"/>
            <a:ext cx="0" cy="82232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36000" tIns="36000" rIns="36000" bIns="36000"/>
          <a:lstStyle/>
          <a:p>
            <a:endParaRPr lang="en-US"/>
          </a:p>
        </p:txBody>
      </p:sp>
      <p:sp>
        <p:nvSpPr>
          <p:cNvPr id="22" name="Line 20"/>
          <p:cNvSpPr>
            <a:spLocks noChangeShapeType="1"/>
          </p:cNvSpPr>
          <p:nvPr/>
        </p:nvSpPr>
        <p:spPr bwMode="auto">
          <a:xfrm flipH="1" flipV="1">
            <a:off x="4625975" y="3131220"/>
            <a:ext cx="17463" cy="801688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36000" tIns="36000" rIns="36000" bIns="36000"/>
          <a:lstStyle/>
          <a:p>
            <a:endParaRPr lang="en-US"/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2484438" y="3358233"/>
            <a:ext cx="1150937" cy="358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800" rIns="0" bIns="36000"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b="1">
                <a:ea typeface="宋体" charset="0"/>
                <a:cs typeface="宋体" charset="0"/>
              </a:rPr>
              <a:t>Feedback</a:t>
            </a:r>
            <a:endParaRPr lang="en-GB" altLang="zh-CN" b="1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24" name="Rectangle 22"/>
          <p:cNvSpPr>
            <a:spLocks noChangeArrowheads="1"/>
          </p:cNvSpPr>
          <p:nvPr/>
        </p:nvSpPr>
        <p:spPr bwMode="auto">
          <a:xfrm>
            <a:off x="539750" y="908720"/>
            <a:ext cx="5108575" cy="35575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/>
          <a:lstStyle/>
          <a:p>
            <a:endParaRPr lang="zh-CN" altLang="en-US"/>
          </a:p>
        </p:txBody>
      </p:sp>
      <p:sp>
        <p:nvSpPr>
          <p:cNvPr id="25" name="Rectangle 41"/>
          <p:cNvSpPr>
            <a:spLocks noChangeArrowheads="1"/>
          </p:cNvSpPr>
          <p:nvPr/>
        </p:nvSpPr>
        <p:spPr bwMode="auto">
          <a:xfrm>
            <a:off x="560388" y="5020345"/>
            <a:ext cx="5091112" cy="15049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/>
          <a:lstStyle/>
          <a:p>
            <a:endParaRPr lang="zh-CN" altLang="en-US"/>
          </a:p>
        </p:txBody>
      </p:sp>
      <p:sp>
        <p:nvSpPr>
          <p:cNvPr id="26" name="Text Box 43"/>
          <p:cNvSpPr txBox="1">
            <a:spLocks noChangeArrowheads="1"/>
          </p:cNvSpPr>
          <p:nvPr/>
        </p:nvSpPr>
        <p:spPr bwMode="auto">
          <a:xfrm>
            <a:off x="6084888" y="2315245"/>
            <a:ext cx="2808287" cy="3292475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185738" indent="-185738" eaLnBrk="0" hangingPunct="0"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2000" b="1">
                <a:ea typeface="宋体" charset="0"/>
                <a:cs typeface="宋体" charset="0"/>
              </a:rPr>
              <a:t>For example</a:t>
            </a:r>
            <a:r>
              <a:rPr lang="en-US" altLang="zh-CN" sz="2000">
                <a:ea typeface="宋体" charset="0"/>
                <a:cs typeface="宋体" charset="0"/>
              </a:rPr>
              <a:t>:</a:t>
            </a:r>
          </a:p>
          <a:p>
            <a:pPr eaLnBrk="1" hangingPunct="1">
              <a:buFontTx/>
              <a:buChar char="•"/>
            </a:pPr>
            <a:r>
              <a:rPr lang="en-US" altLang="zh-CN" sz="2100">
                <a:ea typeface="宋体" charset="0"/>
                <a:cs typeface="宋体" charset="0"/>
              </a:rPr>
              <a:t>No. of heuristics </a:t>
            </a:r>
          </a:p>
          <a:p>
            <a:pPr eaLnBrk="1" hangingPunct="1">
              <a:buFontTx/>
              <a:buChar char="•"/>
            </a:pPr>
            <a:r>
              <a:rPr lang="en-US" altLang="zh-CN" sz="2100">
                <a:ea typeface="宋体" charset="0"/>
                <a:cs typeface="宋体" charset="0"/>
              </a:rPr>
              <a:t>The changes in evaluation function </a:t>
            </a:r>
          </a:p>
          <a:p>
            <a:pPr eaLnBrk="1" hangingPunct="1">
              <a:buFontTx/>
              <a:buChar char="•"/>
            </a:pPr>
            <a:r>
              <a:rPr lang="en-US" altLang="zh-CN" sz="2100">
                <a:ea typeface="宋体" charset="0"/>
                <a:cs typeface="宋体" charset="0"/>
              </a:rPr>
              <a:t>A new solution or not </a:t>
            </a:r>
          </a:p>
          <a:p>
            <a:pPr eaLnBrk="1" hangingPunct="1">
              <a:buFontTx/>
              <a:buChar char="•"/>
            </a:pPr>
            <a:r>
              <a:rPr lang="en-US" altLang="zh-CN" sz="2100">
                <a:ea typeface="宋体" charset="0"/>
                <a:cs typeface="宋体" charset="0"/>
              </a:rPr>
              <a:t>The distance between two solutions </a:t>
            </a:r>
          </a:p>
          <a:p>
            <a:pPr eaLnBrk="1" hangingPunct="1">
              <a:buFontTx/>
              <a:buChar char="•"/>
            </a:pPr>
            <a:r>
              <a:rPr lang="en-US" altLang="zh-CN" sz="2100">
                <a:ea typeface="宋体" charset="0"/>
                <a:cs typeface="宋体" charset="0"/>
              </a:rPr>
              <a:t>Whether it gets stuck or not </a:t>
            </a:r>
          </a:p>
          <a:p>
            <a:pPr eaLnBrk="1" hangingPunct="1">
              <a:buFontTx/>
              <a:buChar char="•"/>
            </a:pPr>
            <a:r>
              <a:rPr lang="en-US" altLang="zh-CN" sz="2100">
                <a:ea typeface="宋体" charset="0"/>
                <a:cs typeface="宋体" charset="0"/>
              </a:rPr>
              <a:t>Others…</a:t>
            </a:r>
            <a:endParaRPr lang="en-GB" altLang="zh-CN" sz="2100">
              <a:ea typeface="宋体" charset="0"/>
              <a:cs typeface="宋体" charset="0"/>
            </a:endParaRPr>
          </a:p>
        </p:txBody>
      </p:sp>
      <p:sp>
        <p:nvSpPr>
          <p:cNvPr id="27" name="AutoShape 44"/>
          <p:cNvSpPr>
            <a:spLocks noChangeArrowheads="1"/>
          </p:cNvSpPr>
          <p:nvPr/>
        </p:nvSpPr>
        <p:spPr bwMode="auto">
          <a:xfrm>
            <a:off x="5508625" y="3932908"/>
            <a:ext cx="576263" cy="215900"/>
          </a:xfrm>
          <a:prstGeom prst="rightArrow">
            <a:avLst>
              <a:gd name="adj1" fmla="val 50000"/>
              <a:gd name="adj2" fmla="val 6672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Rectangle 24"/>
          <p:cNvSpPr>
            <a:spLocks noChangeArrowheads="1"/>
          </p:cNvSpPr>
          <p:nvPr/>
        </p:nvSpPr>
        <p:spPr bwMode="auto">
          <a:xfrm>
            <a:off x="774700" y="5156870"/>
            <a:ext cx="1997075" cy="3603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altLang="zh-CN" sz="1400" b="1">
                <a:latin typeface="Times" charset="0"/>
                <a:ea typeface="宋体" charset="0"/>
                <a:cs typeface="宋体" charset="0"/>
              </a:rPr>
              <a:t>Heuristic Repository</a:t>
            </a:r>
            <a:endParaRPr lang="en-GB" altLang="zh-CN" sz="1400" b="1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29" name="Text Box 25"/>
          <p:cNvSpPr txBox="1">
            <a:spLocks noChangeArrowheads="1"/>
          </p:cNvSpPr>
          <p:nvPr/>
        </p:nvSpPr>
        <p:spPr bwMode="auto">
          <a:xfrm>
            <a:off x="1779588" y="6164933"/>
            <a:ext cx="2371725" cy="273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0" rIns="36000" bIns="0"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2000" b="1">
                <a:ea typeface="宋体" charset="0"/>
                <a:cs typeface="宋体" charset="0"/>
              </a:rPr>
              <a:t>Problem Domain</a:t>
            </a:r>
            <a:endParaRPr lang="en-GB" altLang="zh-CN" sz="20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30" name="AutoShape 26"/>
          <p:cNvSpPr>
            <a:spLocks noChangeArrowheads="1"/>
          </p:cNvSpPr>
          <p:nvPr/>
        </p:nvSpPr>
        <p:spPr bwMode="auto">
          <a:xfrm rot="10800000">
            <a:off x="3203575" y="5104483"/>
            <a:ext cx="2376488" cy="989012"/>
          </a:xfrm>
          <a:prstGeom prst="flowChartManualInpu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36000" tIns="36000" rIns="36000" bIns="36000"/>
          <a:lstStyle/>
          <a:p>
            <a:endParaRPr lang="zh-CN" altLang="en-US"/>
          </a:p>
        </p:txBody>
      </p:sp>
      <p:sp>
        <p:nvSpPr>
          <p:cNvPr id="31" name="Oval 27"/>
          <p:cNvSpPr>
            <a:spLocks noChangeArrowheads="1"/>
          </p:cNvSpPr>
          <p:nvPr/>
        </p:nvSpPr>
        <p:spPr bwMode="auto">
          <a:xfrm>
            <a:off x="684213" y="5429920"/>
            <a:ext cx="1277937" cy="822325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36000" tIns="36000" rIns="36000" bIns="36000"/>
          <a:lstStyle/>
          <a:p>
            <a:endParaRPr lang="zh-CN" altLang="en-US"/>
          </a:p>
        </p:txBody>
      </p:sp>
      <p:grpSp>
        <p:nvGrpSpPr>
          <p:cNvPr id="32" name="Group 28"/>
          <p:cNvGrpSpPr>
            <a:grpSpLocks/>
          </p:cNvGrpSpPr>
          <p:nvPr/>
        </p:nvGrpSpPr>
        <p:grpSpPr bwMode="auto">
          <a:xfrm>
            <a:off x="866775" y="5566445"/>
            <a:ext cx="273050" cy="274638"/>
            <a:chOff x="2681" y="8156"/>
            <a:chExt cx="360" cy="360"/>
          </a:xfrm>
        </p:grpSpPr>
        <p:sp>
          <p:nvSpPr>
            <p:cNvPr id="33" name="Oval 29"/>
            <p:cNvSpPr>
              <a:spLocks noChangeArrowheads="1"/>
            </p:cNvSpPr>
            <p:nvPr/>
          </p:nvSpPr>
          <p:spPr bwMode="auto">
            <a:xfrm>
              <a:off x="2681" y="8156"/>
              <a:ext cx="360" cy="36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endParaRPr lang="zh-CN" altLang="en-US"/>
            </a:p>
          </p:txBody>
        </p:sp>
        <p:sp>
          <p:nvSpPr>
            <p:cNvPr id="34" name="Text Box 30"/>
            <p:cNvSpPr txBox="1">
              <a:spLocks noChangeArrowheads="1"/>
            </p:cNvSpPr>
            <p:nvPr/>
          </p:nvSpPr>
          <p:spPr bwMode="auto">
            <a:xfrm>
              <a:off x="2681" y="8156"/>
              <a:ext cx="360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46800" rIns="0" bIns="0"/>
            <a:lstStyle>
              <a:lvl1pPr eaLnBrk="0" hangingPunct="0"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altLang="zh-CN" sz="1000">
                  <a:latin typeface="Times" charset="0"/>
                  <a:ea typeface="宋体" charset="0"/>
                  <a:cs typeface="宋体" charset="0"/>
                </a:rPr>
                <a:t>H</a:t>
              </a:r>
              <a:r>
                <a:rPr lang="en-US" altLang="zh-CN" sz="1000" baseline="-25000">
                  <a:latin typeface="Times" charset="0"/>
                  <a:ea typeface="宋体" charset="0"/>
                  <a:cs typeface="宋体" charset="0"/>
                </a:rPr>
                <a:t>1</a:t>
              </a:r>
              <a:endParaRPr lang="en-GB" altLang="zh-CN">
                <a:latin typeface="Arial" charset="0"/>
                <a:ea typeface="宋体" charset="0"/>
                <a:cs typeface="宋体" charset="0"/>
              </a:endParaRPr>
            </a:p>
          </p:txBody>
        </p:sp>
      </p:grpSp>
      <p:grpSp>
        <p:nvGrpSpPr>
          <p:cNvPr id="35" name="Group 31"/>
          <p:cNvGrpSpPr>
            <a:grpSpLocks/>
          </p:cNvGrpSpPr>
          <p:nvPr/>
        </p:nvGrpSpPr>
        <p:grpSpPr bwMode="auto">
          <a:xfrm>
            <a:off x="1049338" y="5841083"/>
            <a:ext cx="273050" cy="273050"/>
            <a:chOff x="2681" y="8156"/>
            <a:chExt cx="360" cy="360"/>
          </a:xfrm>
        </p:grpSpPr>
        <p:sp>
          <p:nvSpPr>
            <p:cNvPr id="36" name="Oval 32"/>
            <p:cNvSpPr>
              <a:spLocks noChangeArrowheads="1"/>
            </p:cNvSpPr>
            <p:nvPr/>
          </p:nvSpPr>
          <p:spPr bwMode="auto">
            <a:xfrm>
              <a:off x="2681" y="8156"/>
              <a:ext cx="360" cy="36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endParaRPr lang="zh-CN" altLang="en-US"/>
            </a:p>
          </p:txBody>
        </p:sp>
        <p:sp>
          <p:nvSpPr>
            <p:cNvPr id="37" name="Text Box 33"/>
            <p:cNvSpPr txBox="1">
              <a:spLocks noChangeArrowheads="1"/>
            </p:cNvSpPr>
            <p:nvPr/>
          </p:nvSpPr>
          <p:spPr bwMode="auto">
            <a:xfrm>
              <a:off x="2681" y="8156"/>
              <a:ext cx="360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46800" rIns="0" bIns="0"/>
            <a:lstStyle>
              <a:lvl1pPr eaLnBrk="0" hangingPunct="0"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altLang="zh-CN" sz="1000">
                  <a:latin typeface="Times" charset="0"/>
                  <a:ea typeface="宋体" charset="0"/>
                  <a:cs typeface="宋体" charset="0"/>
                </a:rPr>
                <a:t>H</a:t>
              </a:r>
              <a:r>
                <a:rPr lang="en-US" altLang="zh-CN" sz="1000" baseline="-25000">
                  <a:latin typeface="Times" charset="0"/>
                  <a:ea typeface="宋体" charset="0"/>
                  <a:cs typeface="宋体" charset="0"/>
                </a:rPr>
                <a:t>2</a:t>
              </a:r>
              <a:endParaRPr lang="en-GB" altLang="zh-CN">
                <a:latin typeface="Arial" charset="0"/>
                <a:ea typeface="宋体" charset="0"/>
                <a:cs typeface="宋体" charset="0"/>
              </a:endParaRPr>
            </a:p>
          </p:txBody>
        </p:sp>
      </p:grpSp>
      <p:grpSp>
        <p:nvGrpSpPr>
          <p:cNvPr id="38" name="Group 34"/>
          <p:cNvGrpSpPr>
            <a:grpSpLocks/>
          </p:cNvGrpSpPr>
          <p:nvPr/>
        </p:nvGrpSpPr>
        <p:grpSpPr bwMode="auto">
          <a:xfrm>
            <a:off x="1504950" y="5566445"/>
            <a:ext cx="274638" cy="274638"/>
            <a:chOff x="2681" y="8156"/>
            <a:chExt cx="360" cy="360"/>
          </a:xfrm>
        </p:grpSpPr>
        <p:sp>
          <p:nvSpPr>
            <p:cNvPr id="39" name="Oval 35"/>
            <p:cNvSpPr>
              <a:spLocks noChangeArrowheads="1"/>
            </p:cNvSpPr>
            <p:nvPr/>
          </p:nvSpPr>
          <p:spPr bwMode="auto">
            <a:xfrm>
              <a:off x="2681" y="8156"/>
              <a:ext cx="360" cy="36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endParaRPr lang="zh-CN" altLang="en-US"/>
            </a:p>
          </p:txBody>
        </p:sp>
        <p:sp>
          <p:nvSpPr>
            <p:cNvPr id="40" name="Text Box 36"/>
            <p:cNvSpPr txBox="1">
              <a:spLocks noChangeArrowheads="1"/>
            </p:cNvSpPr>
            <p:nvPr/>
          </p:nvSpPr>
          <p:spPr bwMode="auto">
            <a:xfrm>
              <a:off x="2681" y="8156"/>
              <a:ext cx="360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46800" rIns="0" bIns="0"/>
            <a:lstStyle>
              <a:lvl1pPr eaLnBrk="0" hangingPunct="0"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altLang="zh-CN" sz="1000">
                  <a:latin typeface="Times" charset="0"/>
                  <a:ea typeface="宋体" charset="0"/>
                  <a:cs typeface="宋体" charset="0"/>
                </a:rPr>
                <a:t>H</a:t>
              </a:r>
              <a:r>
                <a:rPr lang="en-US" altLang="zh-CN" sz="1000" i="1" baseline="-25000">
                  <a:latin typeface="Times" charset="0"/>
                  <a:ea typeface="宋体" charset="0"/>
                  <a:cs typeface="宋体" charset="0"/>
                </a:rPr>
                <a:t>n</a:t>
              </a:r>
              <a:endParaRPr lang="en-GB" altLang="zh-CN">
                <a:latin typeface="Arial" charset="0"/>
                <a:ea typeface="宋体" charset="0"/>
                <a:cs typeface="宋体" charset="0"/>
              </a:endParaRPr>
            </a:p>
          </p:txBody>
        </p:sp>
      </p:grpSp>
      <p:grpSp>
        <p:nvGrpSpPr>
          <p:cNvPr id="41" name="Group 37"/>
          <p:cNvGrpSpPr>
            <a:grpSpLocks/>
          </p:cNvGrpSpPr>
          <p:nvPr/>
        </p:nvGrpSpPr>
        <p:grpSpPr bwMode="auto">
          <a:xfrm>
            <a:off x="1414463" y="5841083"/>
            <a:ext cx="273050" cy="273050"/>
            <a:chOff x="2681" y="8156"/>
            <a:chExt cx="360" cy="360"/>
          </a:xfrm>
        </p:grpSpPr>
        <p:sp>
          <p:nvSpPr>
            <p:cNvPr id="42" name="Oval 38"/>
            <p:cNvSpPr>
              <a:spLocks noChangeArrowheads="1"/>
            </p:cNvSpPr>
            <p:nvPr/>
          </p:nvSpPr>
          <p:spPr bwMode="auto">
            <a:xfrm>
              <a:off x="2681" y="8156"/>
              <a:ext cx="360" cy="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36000" tIns="36000" rIns="36000" bIns="36000"/>
            <a:lstStyle/>
            <a:p>
              <a:endParaRPr lang="zh-CN" altLang="en-US"/>
            </a:p>
          </p:txBody>
        </p:sp>
        <p:sp>
          <p:nvSpPr>
            <p:cNvPr id="43" name="Text Box 39"/>
            <p:cNvSpPr txBox="1">
              <a:spLocks noChangeArrowheads="1"/>
            </p:cNvSpPr>
            <p:nvPr/>
          </p:nvSpPr>
          <p:spPr bwMode="auto">
            <a:xfrm>
              <a:off x="2681" y="8156"/>
              <a:ext cx="360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46800" rIns="0" bIns="0"/>
            <a:lstStyle>
              <a:lvl1pPr eaLnBrk="0" hangingPunct="0"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altLang="zh-CN" sz="1000">
                  <a:latin typeface="Times" charset="0"/>
                  <a:ea typeface="宋体" charset="0"/>
                  <a:cs typeface="宋体" charset="0"/>
                </a:rPr>
                <a:t>…</a:t>
              </a:r>
              <a:endParaRPr lang="en-GB" altLang="zh-CN">
                <a:latin typeface="Arial" charset="0"/>
                <a:ea typeface="宋体" charset="0"/>
                <a:cs typeface="宋体" charset="0"/>
              </a:endParaRPr>
            </a:p>
          </p:txBody>
        </p:sp>
      </p:grpSp>
      <p:sp>
        <p:nvSpPr>
          <p:cNvPr id="44" name="Text Box 40"/>
          <p:cNvSpPr txBox="1">
            <a:spLocks noChangeArrowheads="1"/>
          </p:cNvSpPr>
          <p:nvPr/>
        </p:nvSpPr>
        <p:spPr bwMode="auto">
          <a:xfrm>
            <a:off x="3348038" y="5085433"/>
            <a:ext cx="2160587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92075" indent="-92075" eaLnBrk="0" hangingPunct="0"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buFont typeface="Symbol" charset="0"/>
              <a:buChar char="·"/>
            </a:pPr>
            <a:r>
              <a:rPr lang="en-US" altLang="zh-CN" sz="1400" b="1">
                <a:ea typeface="宋体" charset="0"/>
                <a:cs typeface="宋体" charset="0"/>
              </a:rPr>
              <a:t>Problem representation</a:t>
            </a:r>
          </a:p>
          <a:p>
            <a:pPr eaLnBrk="1" hangingPunct="1">
              <a:buFont typeface="Symbol" charset="0"/>
              <a:buChar char="·"/>
            </a:pPr>
            <a:r>
              <a:rPr lang="en-US" altLang="zh-CN" sz="1400" b="1">
                <a:ea typeface="宋体" charset="0"/>
                <a:cs typeface="宋体" charset="0"/>
              </a:rPr>
              <a:t>Evaluation Function</a:t>
            </a:r>
          </a:p>
          <a:p>
            <a:pPr eaLnBrk="1" hangingPunct="1">
              <a:buFont typeface="Symbol" charset="0"/>
              <a:buChar char="·"/>
            </a:pPr>
            <a:r>
              <a:rPr lang="en-US" altLang="zh-CN" sz="1400" b="1">
                <a:ea typeface="宋体" charset="0"/>
                <a:cs typeface="宋体" charset="0"/>
              </a:rPr>
              <a:t>Initial Solution</a:t>
            </a:r>
          </a:p>
          <a:p>
            <a:pPr eaLnBrk="1" hangingPunct="1">
              <a:buFont typeface="Symbol" charset="0"/>
              <a:buChar char="·"/>
            </a:pPr>
            <a:r>
              <a:rPr lang="en-US" altLang="zh-CN" sz="1400" b="1">
                <a:ea typeface="宋体" charset="0"/>
                <a:cs typeface="宋体" charset="0"/>
              </a:rPr>
              <a:t>Others…</a:t>
            </a:r>
            <a:endParaRPr lang="en-GB" altLang="zh-CN" sz="1400" b="1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45" name="AutoShape 47"/>
          <p:cNvSpPr>
            <a:spLocks noChangeArrowheads="1"/>
          </p:cNvSpPr>
          <p:nvPr/>
        </p:nvSpPr>
        <p:spPr bwMode="auto">
          <a:xfrm>
            <a:off x="3708400" y="2061245"/>
            <a:ext cx="1728788" cy="1152525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txBody>
          <a:bodyPr wrap="none" lIns="0" tIns="0" rIns="0" bIns="0" anchor="ctr"/>
          <a:lstStyle/>
          <a:p>
            <a:pPr algn="ctr"/>
            <a:r>
              <a:rPr lang="en-GB" altLang="zh-CN" b="1" dirty="0">
                <a:ea typeface="宋体" charset="0"/>
                <a:cs typeface="宋体" charset="0"/>
              </a:rPr>
              <a:t>Acceptance</a:t>
            </a: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612775" y="3861470"/>
            <a:ext cx="4967288" cy="377825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36000" tIns="36000" rIns="36000" bIns="36000"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b="1">
                <a:ea typeface="宋体" charset="0"/>
                <a:cs typeface="宋体" charset="0"/>
              </a:rPr>
              <a:t>Collecting domain-independent information</a:t>
            </a:r>
            <a:endParaRPr lang="en-GB" altLang="zh-CN" b="1">
              <a:ea typeface="宋体" charset="0"/>
              <a:cs typeface="宋体" charset="0"/>
            </a:endParaRPr>
          </a:p>
        </p:txBody>
      </p:sp>
      <p:sp>
        <p:nvSpPr>
          <p:cNvPr id="47" name="Freeform 48"/>
          <p:cNvSpPr>
            <a:spLocks/>
          </p:cNvSpPr>
          <p:nvPr/>
        </p:nvSpPr>
        <p:spPr bwMode="auto">
          <a:xfrm>
            <a:off x="1331913" y="1677070"/>
            <a:ext cx="3240087" cy="742950"/>
          </a:xfrm>
          <a:custGeom>
            <a:avLst/>
            <a:gdLst>
              <a:gd name="T0" fmla="*/ 0 w 2041"/>
              <a:gd name="T1" fmla="*/ 468 h 468"/>
              <a:gd name="T2" fmla="*/ 1043 w 2041"/>
              <a:gd name="T3" fmla="*/ 15 h 468"/>
              <a:gd name="T4" fmla="*/ 2041 w 2041"/>
              <a:gd name="T5" fmla="*/ 378 h 468"/>
              <a:gd name="T6" fmla="*/ 0 60000 65536"/>
              <a:gd name="T7" fmla="*/ 0 60000 65536"/>
              <a:gd name="T8" fmla="*/ 0 60000 65536"/>
              <a:gd name="T9" fmla="*/ 0 w 2041"/>
              <a:gd name="T10" fmla="*/ 0 h 468"/>
              <a:gd name="T11" fmla="*/ 2041 w 2041"/>
              <a:gd name="T12" fmla="*/ 468 h 46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41" h="468">
                <a:moveTo>
                  <a:pt x="0" y="468"/>
                </a:moveTo>
                <a:cubicBezTo>
                  <a:pt x="351" y="249"/>
                  <a:pt x="703" y="30"/>
                  <a:pt x="1043" y="15"/>
                </a:cubicBezTo>
                <a:cubicBezTo>
                  <a:pt x="1383" y="0"/>
                  <a:pt x="1712" y="189"/>
                  <a:pt x="2041" y="37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Text Box 17"/>
          <p:cNvSpPr txBox="1">
            <a:spLocks noChangeArrowheads="1"/>
          </p:cNvSpPr>
          <p:nvPr/>
        </p:nvSpPr>
        <p:spPr bwMode="auto">
          <a:xfrm>
            <a:off x="1908175" y="1456408"/>
            <a:ext cx="2303463" cy="676275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b="1" dirty="0">
                <a:ea typeface="宋体" charset="0"/>
                <a:cs typeface="宋体" charset="0"/>
              </a:rPr>
              <a:t>Apply the selected heuristic</a:t>
            </a:r>
            <a:endParaRPr lang="en-GB" altLang="zh-CN" b="1" dirty="0">
              <a:ea typeface="宋体" charset="0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098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17</a:t>
            </a:fld>
            <a:endParaRPr lang="en-GB" altLang="zh-C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Hyper-heuristics 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042988" y="1052736"/>
            <a:ext cx="7671159" cy="4686300"/>
          </a:xfrm>
        </p:spPr>
        <p:txBody>
          <a:bodyPr/>
          <a:lstStyle/>
          <a:p>
            <a:pPr marL="457200" indent="-457200" eaLnBrk="1" hangingPunct="1">
              <a:buFont typeface="Calibri" pitchFamily="34" charset="0"/>
              <a:buAutoNum type="arabicPeriod"/>
            </a:pPr>
            <a:r>
              <a:rPr lang="en-GB" sz="2000" dirty="0"/>
              <a:t>generate initial candidate solution </a:t>
            </a:r>
            <a:r>
              <a:rPr lang="en-GB" sz="2000" i="1" dirty="0"/>
              <a:t>p</a:t>
            </a:r>
          </a:p>
          <a:p>
            <a:pPr marL="457200" indent="-457200" eaLnBrk="1" hangingPunct="1">
              <a:buFont typeface="Calibri" pitchFamily="34" charset="0"/>
              <a:buAutoNum type="arabicPeriod"/>
            </a:pPr>
            <a:r>
              <a:rPr lang="en-GB" sz="2000" dirty="0"/>
              <a:t>while (termination criteria not satisfied){</a:t>
            </a:r>
          </a:p>
          <a:p>
            <a:pPr marL="457200" indent="-457200" eaLnBrk="1" hangingPunct="1">
              <a:buFont typeface="Calibri" pitchFamily="34" charset="0"/>
              <a:buAutoNum type="arabicPeriod"/>
            </a:pPr>
            <a:r>
              <a:rPr lang="en-GB" sz="2000" dirty="0"/>
              <a:t> 	select a heuristic (or subset of 		</a:t>
            </a:r>
          </a:p>
          <a:p>
            <a:pPr marL="457200" indent="-457200" eaLnBrk="1" hangingPunct="1">
              <a:buFont typeface="Wingdings" pitchFamily="2" charset="2"/>
              <a:buNone/>
            </a:pPr>
            <a:r>
              <a:rPr lang="en-GB" sz="2000" dirty="0"/>
              <a:t>			heuristics) </a:t>
            </a:r>
            <a:r>
              <a:rPr lang="en-GB" sz="2000" i="1" dirty="0"/>
              <a:t>h</a:t>
            </a:r>
            <a:r>
              <a:rPr lang="en-GB" sz="2000" dirty="0"/>
              <a:t> from {H</a:t>
            </a:r>
            <a:r>
              <a:rPr lang="en-GB" sz="2000" baseline="-25000" dirty="0"/>
              <a:t>1</a:t>
            </a:r>
            <a:r>
              <a:rPr lang="en-GB" sz="2000" dirty="0"/>
              <a:t>, ..., </a:t>
            </a:r>
            <a:r>
              <a:rPr lang="en-GB" sz="2000" dirty="0" err="1"/>
              <a:t>H</a:t>
            </a:r>
            <a:r>
              <a:rPr lang="en-GB" sz="2000" i="1" baseline="-25000" dirty="0" err="1"/>
              <a:t>n</a:t>
            </a:r>
            <a:r>
              <a:rPr lang="en-GB" sz="2000" dirty="0"/>
              <a:t>}</a:t>
            </a:r>
          </a:p>
          <a:p>
            <a:pPr marL="457200" indent="-457200" eaLnBrk="1" hangingPunct="1">
              <a:buFont typeface="Calibri" pitchFamily="34" charset="0"/>
              <a:buAutoNum type="arabicPeriod" startAt="4"/>
            </a:pPr>
            <a:r>
              <a:rPr lang="en-GB" sz="2000" dirty="0"/>
              <a:t> 	generate a new solution (or solutions) </a:t>
            </a:r>
            <a:r>
              <a:rPr lang="en-GB" sz="2000" i="1" dirty="0"/>
              <a:t>s</a:t>
            </a:r>
            <a:r>
              <a:rPr lang="en-GB" sz="2000" dirty="0"/>
              <a:t> </a:t>
            </a:r>
          </a:p>
          <a:p>
            <a:pPr marL="457200" indent="-457200" eaLnBrk="1" hangingPunct="1">
              <a:buFont typeface="Wingdings" pitchFamily="2" charset="2"/>
              <a:buNone/>
            </a:pPr>
            <a:r>
              <a:rPr lang="en-GB" sz="2000" dirty="0"/>
              <a:t>			by applying </a:t>
            </a:r>
            <a:r>
              <a:rPr lang="en-GB" sz="2000" i="1" dirty="0"/>
              <a:t>h</a:t>
            </a:r>
            <a:r>
              <a:rPr lang="en-GB" sz="2000" dirty="0"/>
              <a:t> to p</a:t>
            </a:r>
          </a:p>
          <a:p>
            <a:pPr marL="457200" indent="-457200" eaLnBrk="1" hangingPunct="1">
              <a:buFont typeface="Calibri" pitchFamily="34" charset="0"/>
              <a:buAutoNum type="arabicPeriod" startAt="5"/>
            </a:pPr>
            <a:r>
              <a:rPr lang="en-GB" sz="2000" dirty="0"/>
              <a:t> 	decide whether to accept </a:t>
            </a:r>
            <a:r>
              <a:rPr lang="en-GB" sz="2000" i="1" dirty="0"/>
              <a:t>s</a:t>
            </a:r>
            <a:r>
              <a:rPr lang="en-GB" sz="2000" dirty="0"/>
              <a:t> or not</a:t>
            </a:r>
          </a:p>
          <a:p>
            <a:pPr marL="457200" indent="-457200" eaLnBrk="1" hangingPunct="1">
              <a:buFont typeface="Calibri" pitchFamily="34" charset="0"/>
              <a:buAutoNum type="arabicPeriod" startAt="5"/>
            </a:pPr>
            <a:r>
              <a:rPr lang="en-GB" sz="2000" dirty="0"/>
              <a:t> 	if (</a:t>
            </a:r>
            <a:r>
              <a:rPr lang="en-GB" sz="2000" i="1" dirty="0"/>
              <a:t>s</a:t>
            </a:r>
            <a:r>
              <a:rPr lang="en-GB" sz="2000" dirty="0"/>
              <a:t> is accepted) then</a:t>
            </a:r>
          </a:p>
          <a:p>
            <a:pPr marL="457200" indent="-457200" eaLnBrk="1" hangingPunct="1">
              <a:buFont typeface="Calibri" pitchFamily="34" charset="0"/>
              <a:buAutoNum type="arabicPeriod" startAt="5"/>
            </a:pPr>
            <a:r>
              <a:rPr lang="en-GB" sz="2000" dirty="0"/>
              <a:t> 		</a:t>
            </a:r>
            <a:r>
              <a:rPr lang="en-GB" sz="2000" i="1" dirty="0"/>
              <a:t>p</a:t>
            </a:r>
            <a:r>
              <a:rPr lang="en-GB" sz="2000" dirty="0"/>
              <a:t>=</a:t>
            </a:r>
            <a:r>
              <a:rPr lang="en-GB" sz="2000" i="1" dirty="0"/>
              <a:t>s                                              </a:t>
            </a:r>
            <a:r>
              <a:rPr lang="en-GB" sz="2000" dirty="0"/>
              <a:t>} </a:t>
            </a:r>
            <a:endParaRPr lang="en-GB" sz="2000" i="1" dirty="0"/>
          </a:p>
          <a:p>
            <a:pPr marL="457200" indent="-457200" eaLnBrk="1" hangingPunct="1">
              <a:buFont typeface="Calibri" pitchFamily="34" charset="0"/>
              <a:buAutoNum type="arabicPeriod" startAt="5"/>
            </a:pPr>
            <a:r>
              <a:rPr lang="en-GB" sz="2000" dirty="0"/>
              <a:t>return </a:t>
            </a:r>
            <a:r>
              <a:rPr lang="en-GB" sz="2000" i="1" dirty="0"/>
              <a:t>p</a:t>
            </a:r>
            <a:r>
              <a:rPr lang="en-GB" sz="2000" dirty="0"/>
              <a:t>;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937521" y="1965398"/>
            <a:ext cx="5730823" cy="908050"/>
          </a:xfrm>
          <a:prstGeom prst="rect">
            <a:avLst/>
          </a:prstGeom>
          <a:noFill/>
          <a:ln w="57150" algn="ctr">
            <a:solidFill>
              <a:srgbClr val="CC339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 sz="2000"/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1937520" y="3723010"/>
            <a:ext cx="5536903" cy="432048"/>
          </a:xfrm>
          <a:prstGeom prst="rect">
            <a:avLst/>
          </a:prstGeom>
          <a:noFill/>
          <a:ln w="57150" algn="ctr">
            <a:solidFill>
              <a:srgbClr val="CC339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631159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Greedy Selection: </a:t>
            </a:r>
          </a:p>
          <a:p>
            <a:pPr lvl="1"/>
            <a:r>
              <a:rPr lang="en-GB" dirty="0"/>
              <a:t>Apply each low level heuristic to the candidate solution and choose the one that generates the best objective value </a:t>
            </a:r>
          </a:p>
          <a:p>
            <a:r>
              <a:rPr lang="en-GB" dirty="0"/>
              <a:t>Reinforcement learning:</a:t>
            </a:r>
          </a:p>
          <a:p>
            <a:pPr lvl="1" eaLnBrk="1" hangingPunct="1"/>
            <a:r>
              <a:rPr lang="en-US" sz="1800" dirty="0"/>
              <a:t>A machine learning technique</a:t>
            </a:r>
          </a:p>
          <a:p>
            <a:pPr lvl="1" eaLnBrk="1" hangingPunct="1"/>
            <a:r>
              <a:rPr lang="en-US" sz="1800" dirty="0"/>
              <a:t>Inspired by related psychological theory </a:t>
            </a:r>
          </a:p>
          <a:p>
            <a:pPr lvl="2" eaLnBrk="1" hangingPunct="1"/>
            <a:r>
              <a:rPr lang="en-US" sz="1600" dirty="0"/>
              <a:t>Reward and punishment</a:t>
            </a:r>
            <a:endParaRPr lang="en-US" sz="1800" dirty="0"/>
          </a:p>
          <a:p>
            <a:pPr lvl="1" eaLnBrk="1" hangingPunct="1"/>
            <a:r>
              <a:rPr lang="en-US" sz="1800" dirty="0"/>
              <a:t>Concerned with how an agent ought to take actions in an environment to maximize </a:t>
            </a:r>
            <a:r>
              <a:rPr lang="en-US" sz="1800" u="sng" dirty="0"/>
              <a:t>some notion of long-term</a:t>
            </a:r>
            <a:r>
              <a:rPr lang="en-US" sz="1800" dirty="0"/>
              <a:t> reward </a:t>
            </a:r>
          </a:p>
          <a:p>
            <a:pPr lvl="1" eaLnBrk="1" hangingPunct="1"/>
            <a:r>
              <a:rPr lang="en-US" sz="1800" dirty="0"/>
              <a:t>Maintains a score for each heuristic</a:t>
            </a:r>
          </a:p>
          <a:p>
            <a:pPr lvl="2" eaLnBrk="1" hangingPunct="1"/>
            <a:r>
              <a:rPr lang="tr-TR" sz="1600" dirty="0" err="1"/>
              <a:t>If</a:t>
            </a:r>
            <a:r>
              <a:rPr lang="tr-TR" sz="1600" dirty="0"/>
              <a:t> an </a:t>
            </a:r>
            <a:r>
              <a:rPr lang="en-US" sz="1600" dirty="0"/>
              <a:t>improving move</a:t>
            </a:r>
            <a:r>
              <a:rPr lang="tr-TR" sz="1600" dirty="0"/>
              <a:t> </a:t>
            </a:r>
            <a:r>
              <a:rPr lang="tr-TR" sz="1600" dirty="0" err="1"/>
              <a:t>then</a:t>
            </a:r>
            <a:r>
              <a:rPr lang="en-US" sz="1600" dirty="0"/>
              <a:t> increase (e.g., +1)</a:t>
            </a:r>
            <a:r>
              <a:rPr lang="tr-TR" sz="1600" dirty="0"/>
              <a:t>,</a:t>
            </a:r>
            <a:r>
              <a:rPr lang="en-US" sz="1600" dirty="0"/>
              <a:t> other</a:t>
            </a:r>
            <a:r>
              <a:rPr lang="tr-TR" sz="1600" dirty="0" err="1"/>
              <a:t>wise</a:t>
            </a:r>
            <a:r>
              <a:rPr lang="en-US" sz="1600" dirty="0"/>
              <a:t> decrease (e.g., -1) the score of the heuristic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18</a:t>
            </a:fld>
            <a:endParaRPr lang="en-GB" altLang="zh-C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Heuristic Selection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185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19</a:t>
            </a:fld>
            <a:endParaRPr lang="en-GB" altLang="zh-C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acceptance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827982" y="25164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Slide Number Placeholder 3"/>
          <p:cNvSpPr txBox="1">
            <a:spLocks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F447EBC-305D-44C7-89E1-564E18FC1CD4}" type="slidenum">
              <a:rPr lang="en-GB" altLang="en-US" smtClean="0"/>
              <a:pPr>
                <a:defRPr/>
              </a:pPr>
              <a:t>19</a:t>
            </a:fld>
            <a:endParaRPr lang="en-GB" altLang="en-US"/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04048" y="904967"/>
            <a:ext cx="4155235" cy="2019977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/>
          <p:cNvSpPr txBox="1"/>
          <p:nvPr/>
        </p:nvSpPr>
        <p:spPr>
          <a:xfrm>
            <a:off x="3351115" y="3717639"/>
            <a:ext cx="23080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dirty="0" err="1">
                <a:latin typeface="Times New Roman" pitchFamily="18" charset="0"/>
                <a:cs typeface="Times New Roman" pitchFamily="18" charset="0"/>
              </a:rPr>
              <a:t>Kheiri</a:t>
            </a:r>
            <a:r>
              <a:rPr lang="en-GB" sz="1600" dirty="0">
                <a:latin typeface="Times New Roman" pitchFamily="18" charset="0"/>
                <a:cs typeface="Times New Roman" pitchFamily="18" charset="0"/>
              </a:rPr>
              <a:t> and </a:t>
            </a:r>
            <a:r>
              <a:rPr lang="en-GB" sz="1600" dirty="0" err="1">
                <a:latin typeface="Times New Roman" pitchFamily="18" charset="0"/>
                <a:cs typeface="Times New Roman" pitchFamily="18" charset="0"/>
              </a:rPr>
              <a:t>Özcan</a:t>
            </a:r>
            <a:r>
              <a:rPr lang="en-GB" sz="1600" dirty="0">
                <a:latin typeface="Times New Roman" pitchFamily="18" charset="0"/>
                <a:cs typeface="Times New Roman" pitchFamily="18" charset="0"/>
              </a:rPr>
              <a:t> (2015)</a:t>
            </a:r>
          </a:p>
        </p:txBody>
      </p:sp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421" y="2708920"/>
            <a:ext cx="3301390" cy="1950822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8843" y="816385"/>
            <a:ext cx="3348654" cy="1892535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39" name="Picture 5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927" y="4685999"/>
            <a:ext cx="3282937" cy="2055369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40" name="TextBox 39"/>
          <p:cNvSpPr txBox="1"/>
          <p:nvPr/>
        </p:nvSpPr>
        <p:spPr>
          <a:xfrm>
            <a:off x="3347864" y="1052736"/>
            <a:ext cx="266429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Times New Roman" pitchFamily="18" charset="0"/>
                <a:cs typeface="Times New Roman" pitchFamily="18" charset="0"/>
              </a:rPr>
              <a:t>Cowling et al (2000, 2002b)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339811" y="6402814"/>
            <a:ext cx="382447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dirty="0" err="1">
                <a:latin typeface="Times New Roman" pitchFamily="18" charset="0"/>
                <a:cs typeface="Times New Roman" pitchFamily="18" charset="0"/>
              </a:rPr>
              <a:t>Dowsland</a:t>
            </a:r>
            <a:r>
              <a:rPr lang="en-GB" sz="1600" dirty="0">
                <a:latin typeface="Times New Roman" pitchFamily="18" charset="0"/>
                <a:cs typeface="Times New Roman" pitchFamily="18" charset="0"/>
              </a:rPr>
              <a:t> et al (2007);  Bai et al. (2007a)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339811" y="5899338"/>
            <a:ext cx="5804189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500" dirty="0">
                <a:latin typeface="Times New Roman" pitchFamily="18" charset="0"/>
                <a:cs typeface="Times New Roman" pitchFamily="18" charset="0"/>
              </a:rPr>
              <a:t>Bai and Kendall (2005); </a:t>
            </a:r>
            <a:r>
              <a:rPr lang="en-GB" sz="1500" dirty="0" err="1">
                <a:latin typeface="Times New Roman" pitchFamily="18" charset="0"/>
                <a:cs typeface="Times New Roman" pitchFamily="18" charset="0"/>
              </a:rPr>
              <a:t>Bilgin</a:t>
            </a:r>
            <a:r>
              <a:rPr lang="en-GB" sz="1500" dirty="0">
                <a:latin typeface="Times New Roman" pitchFamily="18" charset="0"/>
                <a:cs typeface="Times New Roman" pitchFamily="18" charset="0"/>
              </a:rPr>
              <a:t> et al (2006); </a:t>
            </a:r>
            <a:r>
              <a:rPr lang="en-GB" sz="1500" dirty="0" err="1">
                <a:latin typeface="Times New Roman" pitchFamily="18" charset="0"/>
                <a:cs typeface="Times New Roman" pitchFamily="18" charset="0"/>
              </a:rPr>
              <a:t>Pisinger</a:t>
            </a:r>
            <a:r>
              <a:rPr lang="en-GB" sz="1500" dirty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GB" sz="1500" dirty="0" err="1">
                <a:latin typeface="Times New Roman" pitchFamily="18" charset="0"/>
                <a:cs typeface="Times New Roman" pitchFamily="18" charset="0"/>
              </a:rPr>
              <a:t>Ropke</a:t>
            </a:r>
            <a:r>
              <a:rPr lang="en-GB" sz="1500" dirty="0">
                <a:latin typeface="Times New Roman" pitchFamily="18" charset="0"/>
                <a:cs typeface="Times New Roman" pitchFamily="18" charset="0"/>
              </a:rPr>
              <a:t> (2007); </a:t>
            </a:r>
            <a:r>
              <a:rPr lang="en-GB" sz="1500" dirty="0" err="1">
                <a:latin typeface="Times New Roman" pitchFamily="18" charset="0"/>
                <a:cs typeface="Times New Roman" pitchFamily="18" charset="0"/>
              </a:rPr>
              <a:t>Antunes</a:t>
            </a:r>
            <a:r>
              <a:rPr lang="en-GB" sz="1500" dirty="0">
                <a:latin typeface="Times New Roman" pitchFamily="18" charset="0"/>
                <a:cs typeface="Times New Roman" pitchFamily="18" charset="0"/>
              </a:rPr>
              <a:t> et al (2009)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47864" y="2298358"/>
            <a:ext cx="187220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tr-TR" sz="1600" dirty="0">
                <a:latin typeface="Times New Roman" pitchFamily="18" charset="0"/>
                <a:cs typeface="Times New Roman" pitchFamily="18" charset="0"/>
              </a:rPr>
              <a:t>ı</a:t>
            </a:r>
            <a:r>
              <a:rPr lang="en-GB" sz="16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tr-TR" sz="1600" dirty="0">
                <a:latin typeface="Times New Roman" pitchFamily="18" charset="0"/>
                <a:cs typeface="Times New Roman" pitchFamily="18" charset="0"/>
              </a:rPr>
              <a:t>ı</a:t>
            </a:r>
            <a:r>
              <a:rPr lang="en-GB" sz="1600" dirty="0">
                <a:latin typeface="Times New Roman" pitchFamily="18" charset="0"/>
                <a:cs typeface="Times New Roman" pitchFamily="18" charset="0"/>
              </a:rPr>
              <a:t>r et al (2012)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329665" y="1537036"/>
            <a:ext cx="187220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dirty="0" err="1">
                <a:latin typeface="Times New Roman" pitchFamily="18" charset="0"/>
                <a:cs typeface="Times New Roman" pitchFamily="18" charset="0"/>
              </a:rPr>
              <a:t>Özcan</a:t>
            </a:r>
            <a:r>
              <a:rPr lang="en-GB" sz="1600" dirty="0">
                <a:latin typeface="Times New Roman" pitchFamily="18" charset="0"/>
                <a:cs typeface="Times New Roman" pitchFamily="18" charset="0"/>
              </a:rPr>
              <a:t> et al (2009); Jackson et al. (2013)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320568" y="5610726"/>
            <a:ext cx="244827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dirty="0" err="1">
                <a:latin typeface="Times New Roman" pitchFamily="18" charset="0"/>
                <a:cs typeface="Times New Roman" pitchFamily="18" charset="0"/>
              </a:rPr>
              <a:t>Ayob</a:t>
            </a:r>
            <a:r>
              <a:rPr lang="en-GB" sz="1600" dirty="0">
                <a:latin typeface="Times New Roman" pitchFamily="18" charset="0"/>
                <a:cs typeface="Times New Roman" pitchFamily="18" charset="0"/>
              </a:rPr>
              <a:t> and Kendall (2003)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347864" y="2924944"/>
            <a:ext cx="468052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Times New Roman" pitchFamily="18" charset="0"/>
                <a:cs typeface="Times New Roman" pitchFamily="18" charset="0"/>
              </a:rPr>
              <a:t>Kendall and Mohamad (2004b) || </a:t>
            </a:r>
            <a:r>
              <a:rPr lang="en-GB" sz="1600" dirty="0" err="1">
                <a:latin typeface="Times New Roman" pitchFamily="18" charset="0"/>
                <a:cs typeface="Times New Roman" pitchFamily="18" charset="0"/>
              </a:rPr>
              <a:t>Bilgin</a:t>
            </a:r>
            <a:r>
              <a:rPr lang="en-GB" sz="1600" dirty="0">
                <a:latin typeface="Times New Roman" pitchFamily="18" charset="0"/>
                <a:cs typeface="Times New Roman" pitchFamily="18" charset="0"/>
              </a:rPr>
              <a:t> et al. (2006)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347864" y="4843760"/>
            <a:ext cx="579613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Times New Roman" pitchFamily="18" charset="0"/>
                <a:cs typeface="Times New Roman" pitchFamily="18" charset="0"/>
              </a:rPr>
              <a:t>Burke et al (2010); </a:t>
            </a:r>
            <a:r>
              <a:rPr lang="en-GB" sz="1600" dirty="0" err="1">
                <a:latin typeface="Times New Roman" pitchFamily="18" charset="0"/>
                <a:cs typeface="Times New Roman" pitchFamily="18" charset="0"/>
              </a:rPr>
              <a:t>Kheiri</a:t>
            </a:r>
            <a:r>
              <a:rPr lang="en-GB" sz="1600" dirty="0">
                <a:latin typeface="Times New Roman" pitchFamily="18" charset="0"/>
                <a:cs typeface="Times New Roman" pitchFamily="18" charset="0"/>
              </a:rPr>
              <a:t> and </a:t>
            </a:r>
            <a:r>
              <a:rPr lang="en-GB" sz="1600" dirty="0" err="1">
                <a:latin typeface="Times New Roman" pitchFamily="18" charset="0"/>
                <a:cs typeface="Times New Roman" pitchFamily="18" charset="0"/>
              </a:rPr>
              <a:t>Özcan</a:t>
            </a:r>
            <a:r>
              <a:rPr lang="en-GB" sz="1600" dirty="0">
                <a:latin typeface="Times New Roman" pitchFamily="18" charset="0"/>
                <a:cs typeface="Times New Roman" pitchFamily="18" charset="0"/>
              </a:rPr>
              <a:t> (2012); </a:t>
            </a:r>
            <a:r>
              <a:rPr lang="en-GB" sz="1600" dirty="0" err="1">
                <a:latin typeface="Times New Roman" pitchFamily="18" charset="0"/>
                <a:cs typeface="Times New Roman" pitchFamily="18" charset="0"/>
              </a:rPr>
              <a:t>Asta</a:t>
            </a:r>
            <a:r>
              <a:rPr lang="en-GB" sz="1600" dirty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GB" sz="1600" dirty="0" err="1">
                <a:latin typeface="Times New Roman" pitchFamily="18" charset="0"/>
                <a:cs typeface="Times New Roman" pitchFamily="18" charset="0"/>
              </a:rPr>
              <a:t>Özcan</a:t>
            </a:r>
            <a:r>
              <a:rPr lang="en-GB" sz="1600" dirty="0">
                <a:latin typeface="Times New Roman" pitchFamily="18" charset="0"/>
                <a:cs typeface="Times New Roman" pitchFamily="18" charset="0"/>
              </a:rPr>
              <a:t> (2015)  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47864" y="3977768"/>
            <a:ext cx="291581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Times New Roman" pitchFamily="18" charset="0"/>
                <a:cs typeface="Times New Roman" pitchFamily="18" charset="0"/>
              </a:rPr>
              <a:t>Kendall and Mohamad (2004b)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361512" y="4233461"/>
            <a:ext cx="187220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tr-TR" sz="1600" dirty="0">
                <a:latin typeface="Times New Roman" pitchFamily="18" charset="0"/>
                <a:cs typeface="Times New Roman" pitchFamily="18" charset="0"/>
              </a:rPr>
              <a:t>ı</a:t>
            </a:r>
            <a:r>
              <a:rPr lang="en-GB" sz="16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tr-TR" sz="1600" dirty="0">
                <a:latin typeface="Times New Roman" pitchFamily="18" charset="0"/>
                <a:cs typeface="Times New Roman" pitchFamily="18" charset="0"/>
              </a:rPr>
              <a:t>ı</a:t>
            </a:r>
            <a:r>
              <a:rPr lang="en-GB" sz="1600" dirty="0">
                <a:latin typeface="Times New Roman" pitchFamily="18" charset="0"/>
                <a:cs typeface="Times New Roman" pitchFamily="18" charset="0"/>
              </a:rPr>
              <a:t>r et al (2009)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91084" y="1125968"/>
            <a:ext cx="440826" cy="123111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GB" sz="800" b="1" dirty="0">
                <a:latin typeface="Times New Roman" pitchFamily="18" charset="0"/>
                <a:cs typeface="Times New Roman" pitchFamily="18" charset="0"/>
              </a:rPr>
              <a:t>All Moves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14968" y="1340855"/>
            <a:ext cx="620564" cy="107722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GB" sz="700" b="1" dirty="0">
                <a:latin typeface="Times New Roman" pitchFamily="18" charset="0"/>
                <a:cs typeface="Times New Roman" pitchFamily="18" charset="0"/>
              </a:rPr>
              <a:t>Only Improving 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21234" y="1570836"/>
            <a:ext cx="631583" cy="92333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GB" sz="600" b="1" dirty="0" err="1">
                <a:latin typeface="Times New Roman" pitchFamily="18" charset="0"/>
                <a:cs typeface="Times New Roman" pitchFamily="18" charset="0"/>
              </a:rPr>
              <a:t>Improving&amp;Equal</a:t>
            </a:r>
            <a:r>
              <a:rPr lang="en-GB" sz="600" b="1" dirty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502818" y="1782242"/>
            <a:ext cx="636393" cy="107722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GB" sz="700" b="1" dirty="0">
                <a:latin typeface="Times New Roman" pitchFamily="18" charset="0"/>
                <a:cs typeface="Times New Roman" pitchFamily="18" charset="0"/>
              </a:rPr>
              <a:t>Late Acceptance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136355" y="3030969"/>
            <a:ext cx="581891" cy="123111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GB" sz="800" b="1" dirty="0">
                <a:latin typeface="Times New Roman" pitchFamily="18" charset="0"/>
                <a:cs typeface="Times New Roman" pitchFamily="18" charset="0"/>
              </a:rPr>
              <a:t>Great Deluge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435531" y="3867866"/>
            <a:ext cx="976229" cy="123111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GB" sz="800" b="1" dirty="0">
                <a:latin typeface="Times New Roman" pitchFamily="18" charset="0"/>
                <a:cs typeface="Times New Roman" pitchFamily="18" charset="0"/>
              </a:rPr>
              <a:t>Threshold Acceptance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509844" y="4088177"/>
            <a:ext cx="593111" cy="92333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GB" sz="600" b="1" dirty="0">
                <a:latin typeface="Times New Roman" pitchFamily="18" charset="0"/>
                <a:cs typeface="Times New Roman" pitchFamily="18" charset="0"/>
              </a:rPr>
              <a:t>Record-to-Record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02267" y="4954816"/>
            <a:ext cx="626775" cy="123111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GB" sz="800" b="1" dirty="0">
                <a:latin typeface="Times New Roman" pitchFamily="18" charset="0"/>
                <a:cs typeface="Times New Roman" pitchFamily="18" charset="0"/>
              </a:rPr>
              <a:t>Naïve Accept. 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14066" y="5806119"/>
            <a:ext cx="1449115" cy="123111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GB" sz="800" b="1" dirty="0">
                <a:latin typeface="Times New Roman" pitchFamily="18" charset="0"/>
                <a:cs typeface="Times New Roman" pitchFamily="18" charset="0"/>
              </a:rPr>
              <a:t>Exponential Monte Carlo (EMC)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755035" y="6205562"/>
            <a:ext cx="1147750" cy="123111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GB" sz="800" b="1" dirty="0">
                <a:latin typeface="Times New Roman" pitchFamily="18" charset="0"/>
                <a:cs typeface="Times New Roman" pitchFamily="18" charset="0"/>
              </a:rPr>
              <a:t>Simulated Annealing (SA)</a:t>
            </a:r>
          </a:p>
        </p:txBody>
      </p:sp>
    </p:spTree>
    <p:extLst>
      <p:ext uri="{BB962C8B-B14F-4D97-AF65-F5344CB8AC3E}">
        <p14:creationId xmlns:p14="http://schemas.microsoft.com/office/powerpoint/2010/main" val="458144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>
                <a:ea typeface="宋体" charset="-122"/>
              </a:rPr>
              <a:t>Ant Colony Optimisation (ACO)</a:t>
            </a:r>
          </a:p>
          <a:p>
            <a:r>
              <a:rPr lang="en-GB" altLang="zh-CN" dirty="0">
                <a:ea typeface="宋体" charset="-122"/>
              </a:rPr>
              <a:t>Particle Swarm Optimisation (PSO)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previous lecture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BC51C5-6A51-417D-95E0-B5BEB324FC04}" type="slidenum">
              <a:rPr lang="en-GB" altLang="zh-CN" smtClean="0"/>
              <a:pPr>
                <a:defRPr/>
              </a:pPr>
              <a:t>2</a:t>
            </a:fld>
            <a:endParaRPr lang="en-GB" altLang="zh-CN" dirty="0"/>
          </a:p>
        </p:txBody>
      </p:sp>
    </p:spTree>
    <p:extLst>
      <p:ext uri="{BB962C8B-B14F-4D97-AF65-F5344CB8AC3E}">
        <p14:creationId xmlns:p14="http://schemas.microsoft.com/office/powerpoint/2010/main" val="3587485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20</a:t>
            </a:fld>
            <a:endParaRPr lang="en-GB" altLang="zh-C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Simulated Annealing Hyper-heuristic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-36512" y="980728"/>
            <a:ext cx="4978276" cy="5472608"/>
            <a:chOff x="179512" y="836712"/>
            <a:chExt cx="5194300" cy="5661025"/>
          </a:xfrm>
        </p:grpSpPr>
        <p:sp>
          <p:nvSpPr>
            <p:cNvPr id="7" name="Date Placeholder 3"/>
            <p:cNvSpPr txBox="1">
              <a:spLocks/>
            </p:cNvSpPr>
            <p:nvPr/>
          </p:nvSpPr>
          <p:spPr>
            <a:xfrm>
              <a:off x="179512" y="5977037"/>
              <a:ext cx="1593850" cy="476250"/>
            </a:xfrm>
            <a:prstGeom prst="rect">
              <a:avLst/>
            </a:prstGeom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/>
                <a:t>2-February-07</a:t>
              </a: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3637087" y="2259112"/>
              <a:ext cx="1368425" cy="547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8000" rIns="18000" bIns="18000"/>
            <a:lstStyle>
              <a:lvl1pPr eaLnBrk="0" hangingPunct="0"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altLang="zh-CN" sz="2000" b="1">
                  <a:latin typeface="Times" charset="0"/>
                  <a:ea typeface="宋体" charset="0"/>
                  <a:cs typeface="宋体" charset="0"/>
                </a:rPr>
                <a:t>SA Criterion</a:t>
              </a:r>
              <a:endParaRPr lang="en-GB" altLang="zh-CN" sz="2000" b="1"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9" name="AutoShape 6"/>
            <p:cNvSpPr>
              <a:spLocks noChangeAspect="1" noChangeArrowheads="1"/>
            </p:cNvSpPr>
            <p:nvPr/>
          </p:nvSpPr>
          <p:spPr bwMode="auto">
            <a:xfrm>
              <a:off x="262062" y="881162"/>
              <a:ext cx="5108575" cy="5616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ea typeface="宋体" charset="0"/>
                <a:cs typeface="宋体" charset="0"/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265237" y="4484787"/>
              <a:ext cx="5108575" cy="371475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GB" altLang="zh-CN" sz="2000" b="1" dirty="0">
                  <a:ea typeface="宋体" charset="0"/>
                  <a:cs typeface="宋体" charset="0"/>
                </a:rPr>
                <a:t>Domain Barrier</a:t>
              </a:r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1027237" y="4211737"/>
              <a:ext cx="0" cy="82073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36000" tIns="36000" rIns="36000" bIns="36000"/>
            <a:lstStyle/>
            <a:p>
              <a:endParaRPr lang="en-US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>
              <a:off x="4311775" y="4211737"/>
              <a:ext cx="0" cy="82073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36000" tIns="36000" rIns="36000" bIns="36000"/>
            <a:lstStyle/>
            <a:p>
              <a:endParaRPr lang="en-US"/>
            </a:p>
          </p:txBody>
        </p:sp>
        <p:sp>
          <p:nvSpPr>
            <p:cNvPr id="13" name="AutoShape 12"/>
            <p:cNvSpPr>
              <a:spLocks noChangeArrowheads="1"/>
            </p:cNvSpPr>
            <p:nvPr/>
          </p:nvSpPr>
          <p:spPr bwMode="auto">
            <a:xfrm>
              <a:off x="3364037" y="2201962"/>
              <a:ext cx="1824038" cy="866775"/>
            </a:xfrm>
            <a:prstGeom prst="flowChartDecision">
              <a:avLst/>
            </a:prstGeom>
            <a:solidFill>
              <a:srgbClr val="FF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/>
            <a:lstStyle/>
            <a:p>
              <a:endParaRPr lang="zh-CN" altLang="en-US">
                <a:ea typeface="宋体" charset="0"/>
                <a:cs typeface="宋体" charset="0"/>
              </a:endParaRPr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352550" y="2348012"/>
              <a:ext cx="2428875" cy="64928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46800" rIns="36000" bIns="46800"/>
            <a:lstStyle>
              <a:lvl1pPr eaLnBrk="0" hangingPunct="0"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GB" altLang="zh-CN" b="1" dirty="0">
                  <a:ea typeface="宋体" charset="0"/>
                  <a:cs typeface="宋体" charset="0"/>
                </a:rPr>
                <a:t>Stochastic Heuristic Selection Mechanism</a:t>
              </a: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1174875" y="2967137"/>
              <a:ext cx="3100387" cy="639763"/>
            </a:xfrm>
            <a:custGeom>
              <a:avLst/>
              <a:gdLst>
                <a:gd name="T0" fmla="*/ 4080 w 4080"/>
                <a:gd name="T1" fmla="*/ 180 h 840"/>
                <a:gd name="T2" fmla="*/ 2880 w 4080"/>
                <a:gd name="T3" fmla="*/ 720 h 840"/>
                <a:gd name="T4" fmla="*/ 1320 w 4080"/>
                <a:gd name="T5" fmla="*/ 720 h 840"/>
                <a:gd name="T6" fmla="*/ 0 w 4080"/>
                <a:gd name="T7" fmla="*/ 0 h 8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80"/>
                <a:gd name="T13" fmla="*/ 0 h 840"/>
                <a:gd name="T14" fmla="*/ 4080 w 4080"/>
                <a:gd name="T15" fmla="*/ 840 h 8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80" h="840">
                  <a:moveTo>
                    <a:pt x="4080" y="180"/>
                  </a:moveTo>
                  <a:cubicBezTo>
                    <a:pt x="3710" y="405"/>
                    <a:pt x="3340" y="630"/>
                    <a:pt x="2880" y="720"/>
                  </a:cubicBezTo>
                  <a:cubicBezTo>
                    <a:pt x="2420" y="810"/>
                    <a:pt x="1800" y="840"/>
                    <a:pt x="1320" y="720"/>
                  </a:cubicBezTo>
                  <a:cubicBezTo>
                    <a:pt x="840" y="600"/>
                    <a:pt x="420" y="300"/>
                    <a:pt x="0" y="0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36000" tIns="36000" rIns="36000" bIns="36000"/>
            <a:lstStyle/>
            <a:p>
              <a:endParaRPr lang="en-US"/>
            </a:p>
          </p:txBody>
        </p:sp>
        <p:sp>
          <p:nvSpPr>
            <p:cNvPr id="16" name="Text Box 18"/>
            <p:cNvSpPr txBox="1">
              <a:spLocks noChangeArrowheads="1"/>
            </p:cNvSpPr>
            <p:nvPr/>
          </p:nvSpPr>
          <p:spPr bwMode="auto">
            <a:xfrm>
              <a:off x="406525" y="836712"/>
              <a:ext cx="4824412" cy="3206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/>
            <a:lstStyle>
              <a:lvl1pPr eaLnBrk="0" hangingPunct="0"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altLang="zh-CN" sz="2200" b="1" dirty="0">
                  <a:ea typeface="宋体" charset="0"/>
                  <a:cs typeface="宋体" charset="0"/>
                </a:rPr>
                <a:t>Simulated Annealing Hyper-heuristic</a:t>
              </a:r>
              <a:endParaRPr lang="en-GB" altLang="zh-CN" sz="2200" dirty="0"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17" name="Line 19"/>
            <p:cNvSpPr>
              <a:spLocks noChangeShapeType="1"/>
            </p:cNvSpPr>
            <p:nvPr/>
          </p:nvSpPr>
          <p:spPr bwMode="auto">
            <a:xfrm>
              <a:off x="1054225" y="2967137"/>
              <a:ext cx="0" cy="82232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36000" tIns="36000" rIns="36000" bIns="36000"/>
            <a:lstStyle/>
            <a:p>
              <a:endParaRPr lang="en-US"/>
            </a:p>
          </p:txBody>
        </p:sp>
        <p:sp>
          <p:nvSpPr>
            <p:cNvPr id="18" name="Line 20"/>
            <p:cNvSpPr>
              <a:spLocks noChangeShapeType="1"/>
            </p:cNvSpPr>
            <p:nvPr/>
          </p:nvSpPr>
          <p:spPr bwMode="auto">
            <a:xfrm flipH="1" flipV="1">
              <a:off x="4348287" y="3059212"/>
              <a:ext cx="17463" cy="80168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36000" tIns="36000" rIns="36000" bIns="36000"/>
            <a:lstStyle/>
            <a:p>
              <a:endParaRPr lang="en-US"/>
            </a:p>
          </p:txBody>
        </p:sp>
        <p:sp>
          <p:nvSpPr>
            <p:cNvPr id="19" name="Text Box 21"/>
            <p:cNvSpPr txBox="1">
              <a:spLocks noChangeArrowheads="1"/>
            </p:cNvSpPr>
            <p:nvPr/>
          </p:nvSpPr>
          <p:spPr bwMode="auto">
            <a:xfrm>
              <a:off x="2206750" y="3286225"/>
              <a:ext cx="1150937" cy="358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46800" rIns="0" bIns="36000"/>
            <a:lstStyle>
              <a:lvl1pPr eaLnBrk="0" hangingPunct="0"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altLang="zh-CN" sz="2000" b="1">
                  <a:ea typeface="宋体" charset="0"/>
                  <a:cs typeface="宋体" charset="0"/>
                </a:rPr>
                <a:t>Feedback</a:t>
              </a:r>
              <a:endParaRPr lang="en-GB" altLang="zh-CN" sz="2000" b="1"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20" name="Rectangle 22"/>
            <p:cNvSpPr>
              <a:spLocks noChangeArrowheads="1"/>
            </p:cNvSpPr>
            <p:nvPr/>
          </p:nvSpPr>
          <p:spPr bwMode="auto">
            <a:xfrm>
              <a:off x="262062" y="836712"/>
              <a:ext cx="5108575" cy="355758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36000" tIns="36000" rIns="36000" bIns="36000"/>
            <a:lstStyle/>
            <a:p>
              <a:endParaRPr lang="zh-CN" altLang="en-US"/>
            </a:p>
          </p:txBody>
        </p:sp>
        <p:sp>
          <p:nvSpPr>
            <p:cNvPr id="21" name="Rectangle 41"/>
            <p:cNvSpPr>
              <a:spLocks noChangeArrowheads="1"/>
            </p:cNvSpPr>
            <p:nvPr/>
          </p:nvSpPr>
          <p:spPr bwMode="auto">
            <a:xfrm>
              <a:off x="282700" y="4948337"/>
              <a:ext cx="5091112" cy="150495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36000" tIns="36000" rIns="36000" bIns="36000"/>
            <a:lstStyle/>
            <a:p>
              <a:endParaRPr lang="zh-CN" altLang="en-US"/>
            </a:p>
          </p:txBody>
        </p:sp>
        <p:sp>
          <p:nvSpPr>
            <p:cNvPr id="22" name="Rectangle 24"/>
            <p:cNvSpPr>
              <a:spLocks noChangeArrowheads="1"/>
            </p:cNvSpPr>
            <p:nvPr/>
          </p:nvSpPr>
          <p:spPr bwMode="auto">
            <a:xfrm>
              <a:off x="497012" y="5084862"/>
              <a:ext cx="1997075" cy="3603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en-US" altLang="zh-CN" sz="1600" b="1">
                  <a:latin typeface="Times" charset="0"/>
                  <a:ea typeface="宋体" charset="0"/>
                  <a:cs typeface="宋体" charset="0"/>
                </a:rPr>
                <a:t>Heuristic Repository</a:t>
              </a:r>
              <a:endParaRPr lang="en-GB" altLang="zh-CN" sz="1600" b="1"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23" name="Text Box 25"/>
            <p:cNvSpPr txBox="1">
              <a:spLocks noChangeArrowheads="1"/>
            </p:cNvSpPr>
            <p:nvPr/>
          </p:nvSpPr>
          <p:spPr bwMode="auto">
            <a:xfrm>
              <a:off x="1501900" y="6092925"/>
              <a:ext cx="2371725" cy="273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0" rIns="36000" bIns="0"/>
            <a:lstStyle>
              <a:lvl1pPr eaLnBrk="0" hangingPunct="0"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altLang="zh-CN" sz="2000" b="1">
                  <a:ea typeface="宋体" charset="0"/>
                  <a:cs typeface="宋体" charset="0"/>
                </a:rPr>
                <a:t>Problem Domain</a:t>
              </a:r>
              <a:endParaRPr lang="en-GB" altLang="zh-CN" sz="2000"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24" name="AutoShape 26"/>
            <p:cNvSpPr>
              <a:spLocks noChangeArrowheads="1"/>
            </p:cNvSpPr>
            <p:nvPr/>
          </p:nvSpPr>
          <p:spPr bwMode="auto">
            <a:xfrm rot="10800000">
              <a:off x="2925887" y="5032475"/>
              <a:ext cx="2376488" cy="989012"/>
            </a:xfrm>
            <a:prstGeom prst="flowChartManualInpu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/>
            <a:lstStyle/>
            <a:p>
              <a:endParaRPr lang="zh-CN" altLang="en-US"/>
            </a:p>
          </p:txBody>
        </p:sp>
        <p:sp>
          <p:nvSpPr>
            <p:cNvPr id="25" name="Oval 27"/>
            <p:cNvSpPr>
              <a:spLocks noChangeArrowheads="1"/>
            </p:cNvSpPr>
            <p:nvPr/>
          </p:nvSpPr>
          <p:spPr bwMode="auto">
            <a:xfrm>
              <a:off x="406525" y="5357912"/>
              <a:ext cx="1277937" cy="82232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endParaRPr lang="zh-CN" altLang="en-US"/>
            </a:p>
          </p:txBody>
        </p:sp>
        <p:grpSp>
          <p:nvGrpSpPr>
            <p:cNvPr id="26" name="Group 28"/>
            <p:cNvGrpSpPr>
              <a:grpSpLocks/>
            </p:cNvGrpSpPr>
            <p:nvPr/>
          </p:nvGrpSpPr>
          <p:grpSpPr bwMode="auto">
            <a:xfrm>
              <a:off x="589087" y="5494437"/>
              <a:ext cx="273050" cy="274638"/>
              <a:chOff x="2681" y="8156"/>
              <a:chExt cx="360" cy="360"/>
            </a:xfrm>
          </p:grpSpPr>
          <p:sp>
            <p:nvSpPr>
              <p:cNvPr id="27" name="Oval 29"/>
              <p:cNvSpPr>
                <a:spLocks noChangeArrowheads="1"/>
              </p:cNvSpPr>
              <p:nvPr/>
            </p:nvSpPr>
            <p:spPr bwMode="auto">
              <a:xfrm>
                <a:off x="2681" y="8156"/>
                <a:ext cx="360" cy="36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36000" tIns="36000" rIns="36000" bIns="36000"/>
              <a:lstStyle/>
              <a:p>
                <a:endParaRPr lang="zh-CN" altLang="en-US"/>
              </a:p>
            </p:txBody>
          </p:sp>
          <p:sp>
            <p:nvSpPr>
              <p:cNvPr id="28" name="Text Box 30"/>
              <p:cNvSpPr txBox="1">
                <a:spLocks noChangeArrowheads="1"/>
              </p:cNvSpPr>
              <p:nvPr/>
            </p:nvSpPr>
            <p:spPr bwMode="auto">
              <a:xfrm>
                <a:off x="2681" y="8156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46800" rIns="0" bIns="0"/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altLang="zh-CN" sz="1000">
                    <a:latin typeface="Times" charset="0"/>
                    <a:ea typeface="宋体" charset="0"/>
                    <a:cs typeface="宋体" charset="0"/>
                  </a:rPr>
                  <a:t>H</a:t>
                </a:r>
                <a:r>
                  <a:rPr lang="en-US" altLang="zh-CN" sz="1000" baseline="-25000">
                    <a:latin typeface="Times" charset="0"/>
                    <a:ea typeface="宋体" charset="0"/>
                    <a:cs typeface="宋体" charset="0"/>
                  </a:rPr>
                  <a:t>1</a:t>
                </a:r>
                <a:endParaRPr lang="en-GB" altLang="zh-CN">
                  <a:latin typeface="Arial" charset="0"/>
                  <a:ea typeface="宋体" charset="0"/>
                  <a:cs typeface="宋体" charset="0"/>
                </a:endParaRPr>
              </a:p>
            </p:txBody>
          </p:sp>
        </p:grpSp>
        <p:grpSp>
          <p:nvGrpSpPr>
            <p:cNvPr id="29" name="Group 31"/>
            <p:cNvGrpSpPr>
              <a:grpSpLocks/>
            </p:cNvGrpSpPr>
            <p:nvPr/>
          </p:nvGrpSpPr>
          <p:grpSpPr bwMode="auto">
            <a:xfrm>
              <a:off x="771650" y="5769075"/>
              <a:ext cx="273050" cy="273050"/>
              <a:chOff x="2681" y="8156"/>
              <a:chExt cx="360" cy="360"/>
            </a:xfrm>
          </p:grpSpPr>
          <p:sp>
            <p:nvSpPr>
              <p:cNvPr id="30" name="Oval 32"/>
              <p:cNvSpPr>
                <a:spLocks noChangeArrowheads="1"/>
              </p:cNvSpPr>
              <p:nvPr/>
            </p:nvSpPr>
            <p:spPr bwMode="auto">
              <a:xfrm>
                <a:off x="2681" y="8156"/>
                <a:ext cx="360" cy="36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36000" tIns="36000" rIns="36000" bIns="36000"/>
              <a:lstStyle/>
              <a:p>
                <a:endParaRPr lang="zh-CN" altLang="en-US"/>
              </a:p>
            </p:txBody>
          </p:sp>
          <p:sp>
            <p:nvSpPr>
              <p:cNvPr id="31" name="Text Box 33"/>
              <p:cNvSpPr txBox="1">
                <a:spLocks noChangeArrowheads="1"/>
              </p:cNvSpPr>
              <p:nvPr/>
            </p:nvSpPr>
            <p:spPr bwMode="auto">
              <a:xfrm>
                <a:off x="2681" y="8156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46800" rIns="0" bIns="0"/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altLang="zh-CN" sz="1000">
                    <a:latin typeface="Times" charset="0"/>
                    <a:ea typeface="宋体" charset="0"/>
                    <a:cs typeface="宋体" charset="0"/>
                  </a:rPr>
                  <a:t>H</a:t>
                </a:r>
                <a:r>
                  <a:rPr lang="en-US" altLang="zh-CN" sz="1000" baseline="-25000">
                    <a:latin typeface="Times" charset="0"/>
                    <a:ea typeface="宋体" charset="0"/>
                    <a:cs typeface="宋体" charset="0"/>
                  </a:rPr>
                  <a:t>2</a:t>
                </a:r>
                <a:endParaRPr lang="en-GB" altLang="zh-CN">
                  <a:latin typeface="Arial" charset="0"/>
                  <a:ea typeface="宋体" charset="0"/>
                  <a:cs typeface="宋体" charset="0"/>
                </a:endParaRPr>
              </a:p>
            </p:txBody>
          </p:sp>
        </p:grpSp>
        <p:grpSp>
          <p:nvGrpSpPr>
            <p:cNvPr id="32" name="Group 34"/>
            <p:cNvGrpSpPr>
              <a:grpSpLocks/>
            </p:cNvGrpSpPr>
            <p:nvPr/>
          </p:nvGrpSpPr>
          <p:grpSpPr bwMode="auto">
            <a:xfrm>
              <a:off x="1227262" y="5494437"/>
              <a:ext cx="274638" cy="274638"/>
              <a:chOff x="2681" y="8156"/>
              <a:chExt cx="360" cy="360"/>
            </a:xfrm>
          </p:grpSpPr>
          <p:sp>
            <p:nvSpPr>
              <p:cNvPr id="33" name="Oval 35"/>
              <p:cNvSpPr>
                <a:spLocks noChangeArrowheads="1"/>
              </p:cNvSpPr>
              <p:nvPr/>
            </p:nvSpPr>
            <p:spPr bwMode="auto">
              <a:xfrm>
                <a:off x="2681" y="8156"/>
                <a:ext cx="360" cy="36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36000" tIns="36000" rIns="36000" bIns="36000"/>
              <a:lstStyle/>
              <a:p>
                <a:endParaRPr lang="zh-CN" altLang="en-US"/>
              </a:p>
            </p:txBody>
          </p:sp>
          <p:sp>
            <p:nvSpPr>
              <p:cNvPr id="34" name="Text Box 36"/>
              <p:cNvSpPr txBox="1">
                <a:spLocks noChangeArrowheads="1"/>
              </p:cNvSpPr>
              <p:nvPr/>
            </p:nvSpPr>
            <p:spPr bwMode="auto">
              <a:xfrm>
                <a:off x="2681" y="8156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46800" rIns="0" bIns="0"/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altLang="zh-CN" sz="1000">
                    <a:latin typeface="Times" charset="0"/>
                    <a:ea typeface="宋体" charset="0"/>
                    <a:cs typeface="宋体" charset="0"/>
                  </a:rPr>
                  <a:t>H</a:t>
                </a:r>
                <a:r>
                  <a:rPr lang="en-US" altLang="zh-CN" sz="1000" i="1" baseline="-25000">
                    <a:latin typeface="Times" charset="0"/>
                    <a:ea typeface="宋体" charset="0"/>
                    <a:cs typeface="宋体" charset="0"/>
                  </a:rPr>
                  <a:t>n</a:t>
                </a:r>
                <a:endParaRPr lang="en-GB" altLang="zh-CN">
                  <a:latin typeface="Arial" charset="0"/>
                  <a:ea typeface="宋体" charset="0"/>
                  <a:cs typeface="宋体" charset="0"/>
                </a:endParaRPr>
              </a:p>
            </p:txBody>
          </p:sp>
        </p:grpSp>
        <p:grpSp>
          <p:nvGrpSpPr>
            <p:cNvPr id="35" name="Group 37"/>
            <p:cNvGrpSpPr>
              <a:grpSpLocks/>
            </p:cNvGrpSpPr>
            <p:nvPr/>
          </p:nvGrpSpPr>
          <p:grpSpPr bwMode="auto">
            <a:xfrm>
              <a:off x="1136775" y="5769075"/>
              <a:ext cx="273050" cy="273050"/>
              <a:chOff x="2681" y="8156"/>
              <a:chExt cx="360" cy="360"/>
            </a:xfrm>
          </p:grpSpPr>
          <p:sp>
            <p:nvSpPr>
              <p:cNvPr id="36" name="Oval 38"/>
              <p:cNvSpPr>
                <a:spLocks noChangeArrowheads="1"/>
              </p:cNvSpPr>
              <p:nvPr/>
            </p:nvSpPr>
            <p:spPr bwMode="auto">
              <a:xfrm>
                <a:off x="2681" y="8156"/>
                <a:ext cx="360" cy="3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36000" tIns="36000" rIns="36000" bIns="36000"/>
              <a:lstStyle/>
              <a:p>
                <a:endParaRPr lang="zh-CN" altLang="en-US"/>
              </a:p>
            </p:txBody>
          </p:sp>
          <p:sp>
            <p:nvSpPr>
              <p:cNvPr id="37" name="Text Box 39"/>
              <p:cNvSpPr txBox="1">
                <a:spLocks noChangeArrowheads="1"/>
              </p:cNvSpPr>
              <p:nvPr/>
            </p:nvSpPr>
            <p:spPr bwMode="auto">
              <a:xfrm>
                <a:off x="2681" y="8156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46800" rIns="0" bIns="0"/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altLang="zh-CN" sz="1000">
                    <a:latin typeface="Times" charset="0"/>
                    <a:ea typeface="宋体" charset="0"/>
                    <a:cs typeface="宋体" charset="0"/>
                  </a:rPr>
                  <a:t>…</a:t>
                </a:r>
                <a:endParaRPr lang="en-GB" altLang="zh-CN">
                  <a:latin typeface="Arial" charset="0"/>
                  <a:ea typeface="宋体" charset="0"/>
                  <a:cs typeface="宋体" charset="0"/>
                </a:endParaRPr>
              </a:p>
            </p:txBody>
          </p:sp>
        </p:grpSp>
        <p:sp>
          <p:nvSpPr>
            <p:cNvPr id="38" name="Text Box 40"/>
            <p:cNvSpPr txBox="1">
              <a:spLocks noChangeArrowheads="1"/>
            </p:cNvSpPr>
            <p:nvPr/>
          </p:nvSpPr>
          <p:spPr bwMode="auto">
            <a:xfrm>
              <a:off x="3070350" y="5013425"/>
              <a:ext cx="2160587" cy="936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92075" indent="-92075" eaLnBrk="0" hangingPunct="0"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>
                <a:buFont typeface="Symbol" charset="0"/>
                <a:buChar char="·"/>
              </a:pPr>
              <a:r>
                <a:rPr lang="en-US" altLang="zh-CN" sz="1600" b="1">
                  <a:ea typeface="宋体" charset="0"/>
                  <a:cs typeface="宋体" charset="0"/>
                </a:rPr>
                <a:t>Problem representation</a:t>
              </a:r>
            </a:p>
            <a:p>
              <a:pPr eaLnBrk="1" hangingPunct="1">
                <a:buFont typeface="Symbol" charset="0"/>
                <a:buChar char="·"/>
              </a:pPr>
              <a:r>
                <a:rPr lang="en-US" altLang="zh-CN" sz="1600" b="1">
                  <a:ea typeface="宋体" charset="0"/>
                  <a:cs typeface="宋体" charset="0"/>
                </a:rPr>
                <a:t>Evaluation Function</a:t>
              </a:r>
            </a:p>
            <a:p>
              <a:pPr eaLnBrk="1" hangingPunct="1">
                <a:buFont typeface="Symbol" charset="0"/>
                <a:buChar char="·"/>
              </a:pPr>
              <a:r>
                <a:rPr lang="en-US" altLang="zh-CN" sz="1600" b="1">
                  <a:ea typeface="宋体" charset="0"/>
                  <a:cs typeface="宋体" charset="0"/>
                </a:rPr>
                <a:t>Initial Solution</a:t>
              </a:r>
            </a:p>
            <a:p>
              <a:pPr eaLnBrk="1" hangingPunct="1">
                <a:buFont typeface="Symbol" charset="0"/>
                <a:buChar char="·"/>
              </a:pPr>
              <a:r>
                <a:rPr lang="en-US" altLang="zh-CN" sz="1600" b="1">
                  <a:ea typeface="宋体" charset="0"/>
                  <a:cs typeface="宋体" charset="0"/>
                </a:rPr>
                <a:t>Others…</a:t>
              </a:r>
              <a:endParaRPr lang="en-GB" altLang="zh-CN" sz="1600" b="1"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39" name="AutoShape 47"/>
            <p:cNvSpPr>
              <a:spLocks noChangeArrowheads="1"/>
            </p:cNvSpPr>
            <p:nvPr/>
          </p:nvSpPr>
          <p:spPr bwMode="auto">
            <a:xfrm>
              <a:off x="3430712" y="1989237"/>
              <a:ext cx="1728788" cy="1152525"/>
            </a:xfrm>
            <a:prstGeom prst="diamond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en-GB" altLang="zh-CN" sz="2000" b="1">
                  <a:ea typeface="宋体" charset="0"/>
                  <a:cs typeface="宋体" charset="0"/>
                </a:rPr>
                <a:t>SA </a:t>
              </a:r>
            </a:p>
            <a:p>
              <a:pPr algn="ctr"/>
              <a:r>
                <a:rPr lang="en-GB" altLang="zh-CN" sz="2000" b="1">
                  <a:ea typeface="宋体" charset="0"/>
                  <a:cs typeface="宋体" charset="0"/>
                </a:rPr>
                <a:t>Criterion</a:t>
              </a:r>
            </a:p>
          </p:txBody>
        </p:sp>
        <p:sp>
          <p:nvSpPr>
            <p:cNvPr id="40" name="Text Box 15"/>
            <p:cNvSpPr txBox="1">
              <a:spLocks noChangeArrowheads="1"/>
            </p:cNvSpPr>
            <p:nvPr/>
          </p:nvSpPr>
          <p:spPr bwMode="auto">
            <a:xfrm>
              <a:off x="335087" y="3789462"/>
              <a:ext cx="4967288" cy="3778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/>
            <a:lstStyle>
              <a:lvl1pPr eaLnBrk="0" hangingPunct="0"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altLang="zh-CN" b="1" dirty="0">
                  <a:ea typeface="宋体" charset="0"/>
                  <a:cs typeface="宋体" charset="0"/>
                </a:rPr>
                <a:t>Collecting domain-independent information</a:t>
              </a:r>
              <a:endParaRPr lang="en-GB" altLang="zh-CN" b="1" dirty="0">
                <a:ea typeface="宋体" charset="0"/>
                <a:cs typeface="宋体" charset="0"/>
              </a:endParaRPr>
            </a:p>
          </p:txBody>
        </p:sp>
        <p:sp>
          <p:nvSpPr>
            <p:cNvPr id="41" name="Freeform 48"/>
            <p:cNvSpPr>
              <a:spLocks/>
            </p:cNvSpPr>
            <p:nvPr/>
          </p:nvSpPr>
          <p:spPr bwMode="auto">
            <a:xfrm>
              <a:off x="1054225" y="1605062"/>
              <a:ext cx="3240087" cy="742950"/>
            </a:xfrm>
            <a:custGeom>
              <a:avLst/>
              <a:gdLst>
                <a:gd name="T0" fmla="*/ 0 w 2041"/>
                <a:gd name="T1" fmla="*/ 468 h 468"/>
                <a:gd name="T2" fmla="*/ 1043 w 2041"/>
                <a:gd name="T3" fmla="*/ 15 h 468"/>
                <a:gd name="T4" fmla="*/ 2041 w 2041"/>
                <a:gd name="T5" fmla="*/ 378 h 468"/>
                <a:gd name="T6" fmla="*/ 0 60000 65536"/>
                <a:gd name="T7" fmla="*/ 0 60000 65536"/>
                <a:gd name="T8" fmla="*/ 0 60000 65536"/>
                <a:gd name="T9" fmla="*/ 0 w 2041"/>
                <a:gd name="T10" fmla="*/ 0 h 468"/>
                <a:gd name="T11" fmla="*/ 2041 w 2041"/>
                <a:gd name="T12" fmla="*/ 468 h 46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41" h="468">
                  <a:moveTo>
                    <a:pt x="0" y="468"/>
                  </a:moveTo>
                  <a:cubicBezTo>
                    <a:pt x="351" y="249"/>
                    <a:pt x="703" y="30"/>
                    <a:pt x="1043" y="15"/>
                  </a:cubicBezTo>
                  <a:cubicBezTo>
                    <a:pt x="1383" y="0"/>
                    <a:pt x="1712" y="189"/>
                    <a:pt x="2041" y="378"/>
                  </a:cubicBez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 Box 17"/>
            <p:cNvSpPr txBox="1">
              <a:spLocks noChangeArrowheads="1"/>
            </p:cNvSpPr>
            <p:nvPr/>
          </p:nvSpPr>
          <p:spPr bwMode="auto">
            <a:xfrm>
              <a:off x="1630487" y="1384400"/>
              <a:ext cx="2303463" cy="6762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8000" tIns="18000" rIns="18000" bIns="18000"/>
            <a:lstStyle>
              <a:lvl1pPr eaLnBrk="0" hangingPunct="0"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altLang="zh-CN" sz="2000" b="1" dirty="0">
                  <a:ea typeface="宋体" charset="0"/>
                  <a:cs typeface="宋体" charset="0"/>
                </a:rPr>
                <a:t>Apply the selected heuristic</a:t>
              </a:r>
              <a:endParaRPr lang="en-GB" altLang="zh-CN" sz="2000" b="1" dirty="0">
                <a:ea typeface="宋体" charset="0"/>
                <a:cs typeface="宋体" charset="0"/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5004048" y="1115446"/>
            <a:ext cx="3995936" cy="4760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20000"/>
              </a:lnSpc>
              <a:buFont typeface="Arial"/>
              <a:buChar char="•"/>
            </a:pPr>
            <a:r>
              <a:rPr lang="en-GB" altLang="zh-CN" sz="2000" dirty="0">
                <a:latin typeface="Times" charset="0"/>
                <a:ea typeface="宋体" charset="0"/>
                <a:cs typeface="宋体" charset="0"/>
              </a:rPr>
              <a:t>Each heuristic is associated with a weight </a:t>
            </a:r>
            <a:r>
              <a:rPr lang="en-GB" altLang="zh-CN" sz="2000" i="1" dirty="0" err="1">
                <a:latin typeface="Times" charset="0"/>
                <a:ea typeface="宋体" charset="0"/>
                <a:cs typeface="宋体" charset="0"/>
              </a:rPr>
              <a:t>w</a:t>
            </a:r>
            <a:r>
              <a:rPr lang="en-GB" altLang="zh-CN" sz="2000" i="1" baseline="-25000" dirty="0" err="1">
                <a:latin typeface="Times" charset="0"/>
                <a:ea typeface="宋体" charset="0"/>
                <a:cs typeface="宋体" charset="0"/>
              </a:rPr>
              <a:t>i</a:t>
            </a:r>
            <a:endParaRPr lang="en-GB" altLang="zh-CN" sz="2000" i="1" baseline="-25000" dirty="0">
              <a:latin typeface="Times" charset="0"/>
              <a:ea typeface="宋体" charset="0"/>
              <a:cs typeface="宋体" charset="0"/>
            </a:endParaRPr>
          </a:p>
          <a:p>
            <a:pPr marL="342900" indent="-342900" eaLnBrk="1" hangingPunct="1">
              <a:lnSpc>
                <a:spcPct val="120000"/>
              </a:lnSpc>
              <a:buFont typeface="Arial"/>
              <a:buChar char="•"/>
            </a:pPr>
            <a:r>
              <a:rPr lang="en-GB" altLang="zh-CN" sz="2000" dirty="0">
                <a:latin typeface="Times" charset="0"/>
                <a:ea typeface="宋体" charset="0"/>
                <a:cs typeface="宋体" charset="0"/>
              </a:rPr>
              <a:t>Selection probability </a:t>
            </a:r>
          </a:p>
          <a:p>
            <a:pPr marL="342900" indent="-342900" eaLnBrk="1" hangingPunct="1">
              <a:lnSpc>
                <a:spcPct val="120000"/>
              </a:lnSpc>
              <a:buFont typeface="Arial"/>
              <a:buChar char="•"/>
            </a:pPr>
            <a:r>
              <a:rPr lang="en-GB" altLang="zh-CN" sz="2000" dirty="0">
                <a:latin typeface="Times" charset="0"/>
                <a:ea typeface="宋体" charset="0"/>
                <a:cs typeface="宋体" charset="0"/>
              </a:rPr>
              <a:t>Three counters: </a:t>
            </a:r>
            <a:r>
              <a:rPr lang="en-GB" altLang="zh-CN" sz="2000" i="1" dirty="0" err="1">
                <a:latin typeface="Times" charset="0"/>
                <a:ea typeface="宋体" charset="0"/>
                <a:cs typeface="宋体" charset="0"/>
              </a:rPr>
              <a:t>C</a:t>
            </a:r>
            <a:r>
              <a:rPr lang="en-GB" altLang="zh-CN" sz="2000" i="1" baseline="-25000" dirty="0" err="1">
                <a:latin typeface="Times" charset="0"/>
                <a:ea typeface="宋体" charset="0"/>
                <a:cs typeface="宋体" charset="0"/>
              </a:rPr>
              <a:t>i</a:t>
            </a:r>
            <a:r>
              <a:rPr lang="en-GB" altLang="zh-CN" sz="2000" i="1" baseline="30000" dirty="0" err="1">
                <a:latin typeface="Times" charset="0"/>
                <a:ea typeface="宋体" charset="0"/>
                <a:cs typeface="宋体" charset="0"/>
              </a:rPr>
              <a:t>accept</a:t>
            </a:r>
            <a:r>
              <a:rPr lang="en-GB" altLang="zh-CN" sz="2000" i="1" dirty="0">
                <a:latin typeface="Times" charset="0"/>
                <a:ea typeface="宋体" charset="0"/>
                <a:cs typeface="宋体" charset="0"/>
              </a:rPr>
              <a:t>, </a:t>
            </a:r>
            <a:r>
              <a:rPr lang="en-GB" altLang="zh-CN" sz="2000" i="1" dirty="0" err="1">
                <a:latin typeface="Times" charset="0"/>
                <a:ea typeface="宋体" charset="0"/>
                <a:cs typeface="宋体" charset="0"/>
              </a:rPr>
              <a:t>C</a:t>
            </a:r>
            <a:r>
              <a:rPr lang="en-GB" altLang="zh-CN" sz="2000" i="1" baseline="-25000" dirty="0" err="1">
                <a:latin typeface="Times" charset="0"/>
                <a:ea typeface="宋体" charset="0"/>
                <a:cs typeface="宋体" charset="0"/>
              </a:rPr>
              <a:t>i</a:t>
            </a:r>
            <a:r>
              <a:rPr lang="en-GB" altLang="zh-CN" sz="2000" i="1" baseline="30000" dirty="0" err="1">
                <a:latin typeface="Times" charset="0"/>
                <a:ea typeface="宋体" charset="0"/>
                <a:cs typeface="宋体" charset="0"/>
              </a:rPr>
              <a:t>new</a:t>
            </a:r>
            <a:r>
              <a:rPr lang="en-GB" altLang="zh-CN" sz="2000" i="1" dirty="0">
                <a:latin typeface="Times" charset="0"/>
                <a:ea typeface="宋体" charset="0"/>
                <a:cs typeface="宋体" charset="0"/>
              </a:rPr>
              <a:t>, </a:t>
            </a:r>
            <a:r>
              <a:rPr lang="en-GB" altLang="zh-CN" sz="2000" i="1" dirty="0" err="1">
                <a:latin typeface="Times" charset="0"/>
                <a:ea typeface="宋体" charset="0"/>
                <a:cs typeface="宋体" charset="0"/>
              </a:rPr>
              <a:t>C</a:t>
            </a:r>
            <a:r>
              <a:rPr lang="en-GB" altLang="zh-CN" sz="2000" i="1" baseline="-25000" dirty="0" err="1">
                <a:latin typeface="Times" charset="0"/>
                <a:ea typeface="宋体" charset="0"/>
                <a:cs typeface="宋体" charset="0"/>
              </a:rPr>
              <a:t>i</a:t>
            </a:r>
            <a:r>
              <a:rPr lang="en-GB" altLang="zh-CN" sz="2000" i="1" baseline="30000" dirty="0" err="1">
                <a:latin typeface="Times" charset="0"/>
                <a:ea typeface="宋体" charset="0"/>
                <a:cs typeface="宋体" charset="0"/>
              </a:rPr>
              <a:t>total</a:t>
            </a:r>
            <a:endParaRPr lang="en-GB" altLang="zh-CN" sz="2000" i="1" baseline="30000" dirty="0">
              <a:latin typeface="Times" charset="0"/>
              <a:ea typeface="宋体" charset="0"/>
              <a:cs typeface="宋体" charset="0"/>
            </a:endParaRPr>
          </a:p>
          <a:p>
            <a:pPr marL="342900" indent="-342900" eaLnBrk="1" hangingPunct="1">
              <a:lnSpc>
                <a:spcPct val="120000"/>
              </a:lnSpc>
              <a:buFont typeface="Arial"/>
              <a:buChar char="•"/>
            </a:pPr>
            <a:r>
              <a:rPr lang="en-GB" altLang="zh-CN" sz="2000" dirty="0">
                <a:latin typeface="Times" charset="0"/>
                <a:ea typeface="宋体" charset="0"/>
                <a:cs typeface="宋体" charset="0"/>
              </a:rPr>
              <a:t>Short-term memory  </a:t>
            </a:r>
            <a:endParaRPr lang="en-GB" altLang="zh-CN" sz="2000" i="1" baseline="30000" dirty="0">
              <a:latin typeface="Times" charset="0"/>
              <a:ea typeface="宋体" charset="0"/>
              <a:cs typeface="宋体" charset="0"/>
            </a:endParaRPr>
          </a:p>
          <a:p>
            <a:pPr marL="342900" indent="-342900" eaLnBrk="1" hangingPunct="1">
              <a:lnSpc>
                <a:spcPct val="120000"/>
              </a:lnSpc>
              <a:buFont typeface="Arial"/>
              <a:buChar char="•"/>
            </a:pPr>
            <a:r>
              <a:rPr lang="en-GB" altLang="zh-CN" sz="2000" dirty="0">
                <a:latin typeface="Times" charset="0"/>
                <a:ea typeface="宋体" charset="0"/>
                <a:cs typeface="宋体" charset="0"/>
              </a:rPr>
              <a:t>Intensification:   if (Acceptance ratio &gt; </a:t>
            </a:r>
            <a:r>
              <a:rPr lang="en-GB" altLang="zh-CN" sz="2000" i="1" dirty="0" err="1">
                <a:latin typeface="Times" charset="0"/>
                <a:ea typeface="宋体" charset="0"/>
                <a:cs typeface="宋体" charset="0"/>
              </a:rPr>
              <a:t>r</a:t>
            </a:r>
            <a:r>
              <a:rPr lang="en-GB" altLang="zh-CN" sz="2000" baseline="-25000" dirty="0" err="1">
                <a:latin typeface="Times" charset="0"/>
                <a:ea typeface="宋体" charset="0"/>
                <a:cs typeface="宋体" charset="0"/>
              </a:rPr>
              <a:t>min</a:t>
            </a:r>
            <a:r>
              <a:rPr lang="en-GB" altLang="zh-CN" sz="2000" dirty="0">
                <a:latin typeface="Times" charset="0"/>
                <a:ea typeface="宋体" charset="0"/>
                <a:cs typeface="宋体" charset="0"/>
              </a:rPr>
              <a:t>) </a:t>
            </a:r>
          </a:p>
          <a:p>
            <a:pPr lvl="1" eaLnBrk="1" hangingPunct="1">
              <a:lnSpc>
                <a:spcPct val="120000"/>
              </a:lnSpc>
            </a:pPr>
            <a:r>
              <a:rPr lang="en-GB" altLang="zh-CN" sz="2000" i="1" dirty="0">
                <a:latin typeface="Times" charset="0"/>
                <a:ea typeface="宋体" charset="0"/>
                <a:cs typeface="宋体" charset="0"/>
              </a:rPr>
              <a:t>  t=t/</a:t>
            </a:r>
            <a:r>
              <a:rPr lang="en-GB" altLang="zh-CN" sz="2000" dirty="0">
                <a:latin typeface="Times" charset="0"/>
                <a:ea typeface="宋体" charset="0"/>
                <a:cs typeface="宋体" charset="0"/>
              </a:rPr>
              <a:t>(1</a:t>
            </a:r>
            <a:r>
              <a:rPr lang="en-GB" altLang="zh-CN" sz="2000" i="1" dirty="0">
                <a:latin typeface="Times" charset="0"/>
                <a:ea typeface="宋体" charset="0"/>
                <a:cs typeface="宋体" charset="0"/>
              </a:rPr>
              <a:t>+</a:t>
            </a:r>
            <a:r>
              <a:rPr lang="el-GR" altLang="zh-CN" sz="2000" i="1" dirty="0">
                <a:latin typeface="Times" charset="0"/>
              </a:rPr>
              <a:t>β</a:t>
            </a:r>
            <a:r>
              <a:rPr lang="en-GB" altLang="zh-CN" sz="2000" i="1" dirty="0">
                <a:latin typeface="Times" charset="0"/>
                <a:ea typeface="宋体" charset="0"/>
                <a:cs typeface="宋体" charset="0"/>
              </a:rPr>
              <a:t>t</a:t>
            </a:r>
            <a:r>
              <a:rPr lang="en-GB" altLang="zh-CN" sz="2000" dirty="0">
                <a:latin typeface="Times" charset="0"/>
                <a:ea typeface="宋体" charset="0"/>
                <a:cs typeface="宋体" charset="0"/>
              </a:rPr>
              <a:t>), </a:t>
            </a:r>
            <a:r>
              <a:rPr lang="en-GB" altLang="zh-CN" sz="2000" i="1" dirty="0" err="1">
                <a:latin typeface="Times" charset="0"/>
                <a:ea typeface="宋体" charset="0"/>
                <a:cs typeface="宋体" charset="0"/>
              </a:rPr>
              <a:t>w</a:t>
            </a:r>
            <a:r>
              <a:rPr lang="en-GB" altLang="zh-CN" sz="2000" i="1" baseline="-25000" dirty="0" err="1">
                <a:latin typeface="Times" charset="0"/>
                <a:ea typeface="宋体" charset="0"/>
                <a:cs typeface="宋体" charset="0"/>
              </a:rPr>
              <a:t>i</a:t>
            </a:r>
            <a:r>
              <a:rPr lang="en-GB" altLang="zh-CN" sz="2000" i="1" dirty="0">
                <a:latin typeface="Times" charset="0"/>
                <a:ea typeface="宋体" charset="0"/>
                <a:cs typeface="宋体" charset="0"/>
              </a:rPr>
              <a:t>=</a:t>
            </a:r>
            <a:r>
              <a:rPr lang="en-GB" altLang="zh-CN" sz="2000" baseline="-25000" dirty="0">
                <a:latin typeface="Times" charset="0"/>
                <a:ea typeface="宋体" charset="0"/>
                <a:cs typeface="宋体" charset="0"/>
              </a:rPr>
              <a:t> </a:t>
            </a:r>
            <a:r>
              <a:rPr lang="en-GB" altLang="zh-CN" sz="2000" i="1" dirty="0" err="1">
                <a:latin typeface="Times" charset="0"/>
                <a:ea typeface="宋体" charset="0"/>
                <a:cs typeface="宋体" charset="0"/>
              </a:rPr>
              <a:t>C</a:t>
            </a:r>
            <a:r>
              <a:rPr lang="en-GB" altLang="zh-CN" sz="2000" i="1" baseline="-25000" dirty="0" err="1">
                <a:latin typeface="Times" charset="0"/>
                <a:ea typeface="宋体" charset="0"/>
                <a:cs typeface="宋体" charset="0"/>
              </a:rPr>
              <a:t>i</a:t>
            </a:r>
            <a:r>
              <a:rPr lang="en-GB" altLang="zh-CN" sz="2000" i="1" baseline="30000" dirty="0" err="1">
                <a:latin typeface="Times" charset="0"/>
                <a:ea typeface="宋体" charset="0"/>
                <a:cs typeface="宋体" charset="0"/>
              </a:rPr>
              <a:t>accept</a:t>
            </a:r>
            <a:r>
              <a:rPr lang="en-GB" altLang="zh-CN" sz="2000" i="1" dirty="0">
                <a:latin typeface="Times" charset="0"/>
                <a:ea typeface="宋体" charset="0"/>
                <a:cs typeface="宋体" charset="0"/>
              </a:rPr>
              <a:t>/</a:t>
            </a:r>
            <a:r>
              <a:rPr lang="en-GB" altLang="zh-CN" sz="2000" i="1" dirty="0" err="1">
                <a:latin typeface="Times" charset="0"/>
                <a:ea typeface="宋体" charset="0"/>
                <a:cs typeface="宋体" charset="0"/>
              </a:rPr>
              <a:t>C</a:t>
            </a:r>
            <a:r>
              <a:rPr lang="en-GB" altLang="zh-CN" sz="2000" i="1" baseline="-25000" dirty="0" err="1">
                <a:latin typeface="Times" charset="0"/>
                <a:ea typeface="宋体" charset="0"/>
                <a:cs typeface="宋体" charset="0"/>
              </a:rPr>
              <a:t>i</a:t>
            </a:r>
            <a:r>
              <a:rPr lang="en-GB" altLang="zh-CN" sz="2000" i="1" baseline="30000" dirty="0" err="1">
                <a:latin typeface="Times" charset="0"/>
                <a:ea typeface="宋体" charset="0"/>
                <a:cs typeface="宋体" charset="0"/>
              </a:rPr>
              <a:t>total</a:t>
            </a:r>
            <a:endParaRPr lang="en-GB" altLang="zh-CN" sz="2000" i="1" baseline="30000" dirty="0">
              <a:latin typeface="Times" charset="0"/>
              <a:ea typeface="宋体" charset="0"/>
              <a:cs typeface="宋体" charset="0"/>
            </a:endParaRPr>
          </a:p>
          <a:p>
            <a:pPr marL="742950" lvl="1" indent="-285750" eaLnBrk="1" hangingPunct="1">
              <a:lnSpc>
                <a:spcPct val="120000"/>
              </a:lnSpc>
              <a:buFont typeface="Arial"/>
              <a:buChar char="•"/>
            </a:pPr>
            <a:endParaRPr lang="en-GB" altLang="zh-CN" sz="2000" i="1" baseline="30000" dirty="0">
              <a:latin typeface="Times" charset="0"/>
              <a:ea typeface="宋体" charset="0"/>
              <a:cs typeface="宋体" charset="0"/>
            </a:endParaRPr>
          </a:p>
          <a:p>
            <a:pPr marL="342900" indent="-342900" eaLnBrk="1" hangingPunct="1">
              <a:lnSpc>
                <a:spcPct val="120000"/>
              </a:lnSpc>
              <a:buFont typeface="Arial"/>
              <a:buChar char="•"/>
            </a:pPr>
            <a:r>
              <a:rPr lang="en-GB" altLang="zh-CN" sz="2000" dirty="0">
                <a:latin typeface="Times" charset="0"/>
                <a:ea typeface="宋体" charset="0"/>
                <a:cs typeface="宋体" charset="0"/>
              </a:rPr>
              <a:t>Diversification:   if (Acceptance ratio &lt; </a:t>
            </a:r>
            <a:r>
              <a:rPr lang="en-GB" altLang="zh-CN" sz="2000" i="1" dirty="0" err="1">
                <a:latin typeface="Times" charset="0"/>
                <a:ea typeface="宋体" charset="0"/>
                <a:cs typeface="宋体" charset="0"/>
              </a:rPr>
              <a:t>r</a:t>
            </a:r>
            <a:r>
              <a:rPr lang="en-GB" altLang="zh-CN" sz="2000" baseline="-25000" dirty="0" err="1">
                <a:latin typeface="Times" charset="0"/>
                <a:ea typeface="宋体" charset="0"/>
                <a:cs typeface="宋体" charset="0"/>
              </a:rPr>
              <a:t>min</a:t>
            </a:r>
            <a:r>
              <a:rPr lang="en-GB" altLang="zh-CN" sz="2000" dirty="0">
                <a:latin typeface="Times" charset="0"/>
                <a:ea typeface="宋体" charset="0"/>
                <a:cs typeface="宋体" charset="0"/>
              </a:rPr>
              <a:t>) </a:t>
            </a:r>
          </a:p>
          <a:p>
            <a:pPr>
              <a:lnSpc>
                <a:spcPct val="120000"/>
              </a:lnSpc>
            </a:pPr>
            <a:r>
              <a:rPr lang="en-GB" altLang="zh-CN" sz="2000" i="1" dirty="0">
                <a:latin typeface="Times" charset="0"/>
                <a:ea typeface="宋体" charset="0"/>
                <a:cs typeface="宋体" charset="0"/>
              </a:rPr>
              <a:t>         t=t/</a:t>
            </a:r>
            <a:r>
              <a:rPr lang="en-GB" altLang="zh-CN" sz="2000" dirty="0">
                <a:latin typeface="Times" charset="0"/>
                <a:ea typeface="宋体" charset="0"/>
                <a:cs typeface="宋体" charset="0"/>
              </a:rPr>
              <a:t>(1</a:t>
            </a:r>
            <a:r>
              <a:rPr lang="en-GB" altLang="zh-CN" sz="2000" i="1" dirty="0">
                <a:latin typeface="Times" charset="0"/>
                <a:ea typeface="宋体" charset="0"/>
                <a:cs typeface="宋体" charset="0"/>
              </a:rPr>
              <a:t>-</a:t>
            </a:r>
            <a:r>
              <a:rPr lang="el-GR" altLang="zh-CN" sz="2000" i="1" dirty="0">
                <a:latin typeface="Times" charset="0"/>
              </a:rPr>
              <a:t>β</a:t>
            </a:r>
            <a:r>
              <a:rPr lang="en-GB" altLang="zh-CN" sz="2000" i="1" dirty="0">
                <a:latin typeface="Times" charset="0"/>
                <a:ea typeface="宋体" charset="0"/>
                <a:cs typeface="宋体" charset="0"/>
              </a:rPr>
              <a:t>t</a:t>
            </a:r>
            <a:r>
              <a:rPr lang="en-GB" altLang="zh-CN" sz="2000" dirty="0">
                <a:latin typeface="Times" charset="0"/>
                <a:ea typeface="宋体" charset="0"/>
                <a:cs typeface="宋体" charset="0"/>
              </a:rPr>
              <a:t>),  </a:t>
            </a:r>
            <a:r>
              <a:rPr lang="en-GB" altLang="zh-CN" sz="2000" i="1" dirty="0" err="1">
                <a:latin typeface="Times" charset="0"/>
                <a:ea typeface="宋体" charset="0"/>
                <a:cs typeface="宋体" charset="0"/>
              </a:rPr>
              <a:t>w</a:t>
            </a:r>
            <a:r>
              <a:rPr lang="en-GB" altLang="zh-CN" sz="2000" i="1" baseline="-25000" dirty="0" err="1">
                <a:latin typeface="Times" charset="0"/>
                <a:ea typeface="宋体" charset="0"/>
                <a:cs typeface="宋体" charset="0"/>
              </a:rPr>
              <a:t>i</a:t>
            </a:r>
            <a:r>
              <a:rPr lang="en-GB" altLang="zh-CN" sz="2000" i="1" dirty="0">
                <a:latin typeface="Times" charset="0"/>
                <a:ea typeface="宋体" charset="0"/>
                <a:cs typeface="宋体" charset="0"/>
              </a:rPr>
              <a:t>=</a:t>
            </a:r>
            <a:r>
              <a:rPr lang="en-GB" altLang="zh-CN" sz="2000" baseline="-25000" dirty="0">
                <a:latin typeface="Times" charset="0"/>
                <a:ea typeface="宋体" charset="0"/>
                <a:cs typeface="宋体" charset="0"/>
              </a:rPr>
              <a:t> </a:t>
            </a:r>
            <a:r>
              <a:rPr lang="en-GB" altLang="zh-CN" sz="2000" i="1" dirty="0" err="1">
                <a:latin typeface="Times" charset="0"/>
                <a:ea typeface="宋体" charset="0"/>
                <a:cs typeface="宋体" charset="0"/>
              </a:rPr>
              <a:t>C</a:t>
            </a:r>
            <a:r>
              <a:rPr lang="en-GB" altLang="zh-CN" sz="2000" i="1" baseline="-25000" dirty="0" err="1">
                <a:latin typeface="Times" charset="0"/>
                <a:ea typeface="宋体" charset="0"/>
                <a:cs typeface="宋体" charset="0"/>
              </a:rPr>
              <a:t>i</a:t>
            </a:r>
            <a:r>
              <a:rPr lang="en-GB" altLang="zh-CN" sz="2000" i="1" baseline="30000" dirty="0" err="1">
                <a:latin typeface="Times" charset="0"/>
                <a:ea typeface="宋体" charset="0"/>
                <a:cs typeface="宋体" charset="0"/>
              </a:rPr>
              <a:t>new</a:t>
            </a:r>
            <a:r>
              <a:rPr lang="en-GB" altLang="zh-CN" sz="2000" i="1" dirty="0">
                <a:latin typeface="Times" charset="0"/>
                <a:ea typeface="宋体" charset="0"/>
                <a:cs typeface="宋体" charset="0"/>
              </a:rPr>
              <a:t>/</a:t>
            </a:r>
            <a:r>
              <a:rPr lang="en-GB" altLang="zh-CN" sz="2000" i="1" dirty="0" err="1">
                <a:latin typeface="Times" charset="0"/>
                <a:ea typeface="宋体" charset="0"/>
                <a:cs typeface="宋体" charset="0"/>
              </a:rPr>
              <a:t>C</a:t>
            </a:r>
            <a:r>
              <a:rPr lang="en-GB" altLang="zh-CN" sz="2000" i="1" baseline="-25000" dirty="0" err="1">
                <a:latin typeface="Times" charset="0"/>
                <a:ea typeface="宋体" charset="0"/>
                <a:cs typeface="宋体" charset="0"/>
              </a:rPr>
              <a:t>i</a:t>
            </a:r>
            <a:r>
              <a:rPr lang="en-GB" altLang="zh-CN" sz="2000" i="1" baseline="30000" dirty="0" err="1">
                <a:latin typeface="Times" charset="0"/>
                <a:ea typeface="宋体" charset="0"/>
                <a:cs typeface="宋体" charset="0"/>
              </a:rPr>
              <a:t>total</a:t>
            </a:r>
            <a:endParaRPr lang="en-GB" altLang="zh-CN" sz="2000" i="1" baseline="30000" dirty="0">
              <a:latin typeface="Times" charset="0"/>
              <a:ea typeface="宋体" charset="0"/>
              <a:cs typeface="宋体" charset="0"/>
            </a:endParaRPr>
          </a:p>
        </p:txBody>
      </p:sp>
      <p:graphicFrame>
        <p:nvGraphicFramePr>
          <p:cNvPr id="45" name="Object 7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34104258"/>
              </p:ext>
            </p:extLst>
          </p:nvPr>
        </p:nvGraphicFramePr>
        <p:xfrm>
          <a:off x="7596336" y="1916832"/>
          <a:ext cx="1244659" cy="36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76240" imgH="253800" progId="Equation.3">
                  <p:embed/>
                </p:oleObj>
              </mc:Choice>
              <mc:Fallback>
                <p:oleObj name="Equation" r:id="rId2" imgW="876240" imgH="253800" progId="Equation.3">
                  <p:embed/>
                  <p:pic>
                    <p:nvPicPr>
                      <p:cNvPr id="4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6336" y="1916832"/>
                        <a:ext cx="1244659" cy="3600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7227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5CF2B-2730-C5E3-F571-6599A6046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78AA7-EA53-F676-BF5D-E0D64D3C1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0E9EE3-753F-0EE1-617F-3635D5DFA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21</a:t>
            </a:fld>
            <a:endParaRPr lang="en-GB" altLang="zh-C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7C2365C-E375-31C9-2FD5-A4C4AAB36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Case Study: GP Hyper-heuristic</a:t>
            </a:r>
            <a:endParaRPr lang="zh-CN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B8DC80-35EB-104A-3D64-20B2104DA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4" y="1033100"/>
            <a:ext cx="7740352" cy="51737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B04FF49-A2C4-E7AF-1687-A5554CC01B99}"/>
              </a:ext>
            </a:extLst>
          </p:cNvPr>
          <p:cNvSpPr/>
          <p:nvPr/>
        </p:nvSpPr>
        <p:spPr>
          <a:xfrm>
            <a:off x="7308304" y="980728"/>
            <a:ext cx="1368152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426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0A843-3823-7CCB-0D51-9EF85B361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4AE3D1-6748-CB39-2EBF-1A5B93514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2CE3D4-35B6-78DF-7207-77E2A6A8C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22</a:t>
            </a:fld>
            <a:endParaRPr lang="en-GB" altLang="zh-C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8801C82-D0BF-D250-DCC6-EAF4D5481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Case Study: GP Hyper-heuristic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634684-36D2-FAE4-08DD-1F6294D1BF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996"/>
          <a:stretch/>
        </p:blipFill>
        <p:spPr>
          <a:xfrm>
            <a:off x="1044328" y="1052736"/>
            <a:ext cx="7344816" cy="51897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6B25926-0E41-F944-104E-7976DCAD9A9E}"/>
              </a:ext>
            </a:extLst>
          </p:cNvPr>
          <p:cNvSpPr/>
          <p:nvPr/>
        </p:nvSpPr>
        <p:spPr>
          <a:xfrm>
            <a:off x="7382482" y="980728"/>
            <a:ext cx="1368152" cy="1368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784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3E35C-DF18-93A3-3A7C-F0C0AEC96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9A322C2-1445-5D51-5144-5C22A6CD3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983135"/>
            <a:ext cx="7524328" cy="535416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3BCF69-A000-A2E2-A24C-E838829E3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D408B6-3622-9CB6-81E8-FD5E608EB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23</a:t>
            </a:fld>
            <a:endParaRPr lang="en-GB" altLang="zh-C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1C11570-AAD1-E3E0-1D79-9205AEB06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Case Study: GP Hyper-heuristic</a:t>
            </a:r>
            <a:endParaRPr lang="zh-CN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11B718-D54C-4076-296E-E148DED23CA3}"/>
              </a:ext>
            </a:extLst>
          </p:cNvPr>
          <p:cNvSpPr/>
          <p:nvPr/>
        </p:nvSpPr>
        <p:spPr>
          <a:xfrm>
            <a:off x="7382482" y="980728"/>
            <a:ext cx="1368152" cy="1368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200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15DF2-BC0E-DC08-7E60-C17FE653B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2CC6E6-0EC3-8251-7EEC-E049FA62E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980728"/>
            <a:ext cx="7318205" cy="518103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B8B902-54B6-B47F-0883-540FFD912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2681AD-288C-290C-76C0-E6F37B8CA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24</a:t>
            </a:fld>
            <a:endParaRPr lang="en-GB" altLang="zh-C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D61325-4274-FFAE-6CAE-C962D1528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Case Study: GP Hyper-heuristic</a:t>
            </a:r>
            <a:endParaRPr lang="zh-CN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5F2CE5-862C-ADF3-57FC-BE670F95004A}"/>
              </a:ext>
            </a:extLst>
          </p:cNvPr>
          <p:cNvSpPr/>
          <p:nvPr/>
        </p:nvSpPr>
        <p:spPr>
          <a:xfrm>
            <a:off x="7382482" y="980728"/>
            <a:ext cx="1368152" cy="1368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205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2AF1E-044D-AF36-38A0-FB48AE54C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483092-BF89-95E0-51EA-376B74401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980728"/>
            <a:ext cx="7632111" cy="537136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484C3A-CACD-1665-35F1-4F47DBBDF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0B4ECA-B348-8B0F-91A1-A5744C6CE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25</a:t>
            </a:fld>
            <a:endParaRPr lang="en-GB" altLang="zh-C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E04C4C-20FD-B721-6C32-716C967F7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Case Study: GP Hyper-heuristic</a:t>
            </a:r>
            <a:endParaRPr lang="zh-CN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6837D7-908B-E031-0883-8F60282299C0}"/>
              </a:ext>
            </a:extLst>
          </p:cNvPr>
          <p:cNvSpPr/>
          <p:nvPr/>
        </p:nvSpPr>
        <p:spPr>
          <a:xfrm>
            <a:off x="7382482" y="980728"/>
            <a:ext cx="1368152" cy="1368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964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7678E-F189-5F0E-EE74-5371494DD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1CBB89-9BB7-4980-9086-B5A03CB08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980728"/>
            <a:ext cx="7669764" cy="535657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A87052-FA00-7994-C947-D952464DE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3628E0-1EE7-61C5-EAC0-D2F508834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26</a:t>
            </a:fld>
            <a:endParaRPr lang="en-GB" altLang="zh-C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A36A2C7-1AD3-C57D-C110-D335AC5F0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Case Study: GP Hyper-heuristic</a:t>
            </a:r>
            <a:endParaRPr lang="zh-CN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C4ED34-6971-2C53-7758-B04027D77158}"/>
              </a:ext>
            </a:extLst>
          </p:cNvPr>
          <p:cNvSpPr/>
          <p:nvPr/>
        </p:nvSpPr>
        <p:spPr>
          <a:xfrm>
            <a:off x="7382482" y="980728"/>
            <a:ext cx="1368152" cy="1368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853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36131-833B-A552-3930-4DB66A787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A59EEAD-4FD9-ECCE-7E2E-1099A9FDB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011436"/>
            <a:ext cx="7182544" cy="525884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8B0F20-8FF2-B481-FE64-798878870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92B2EB-6056-4AB5-58A5-17516270F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27</a:t>
            </a:fld>
            <a:endParaRPr lang="en-GB" altLang="zh-C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353A6C-DC5A-C2C4-4BBB-D178DE28F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Case Study: GP Hyper-heuristic</a:t>
            </a:r>
            <a:endParaRPr lang="zh-CN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3B639E-53C0-A0EF-940A-EAC405269D33}"/>
              </a:ext>
            </a:extLst>
          </p:cNvPr>
          <p:cNvSpPr/>
          <p:nvPr/>
        </p:nvSpPr>
        <p:spPr>
          <a:xfrm>
            <a:off x="7382482" y="980728"/>
            <a:ext cx="1368152" cy="1368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144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6E0EF-8DCA-23F2-E5BC-0C855354A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DB1178-C6FA-B5B4-95AD-E89A4C00F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011327"/>
            <a:ext cx="7273528" cy="532949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D0E618-DE54-A23F-1966-D144F5706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7161C-EC96-A472-F49A-D07FC75CC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28</a:t>
            </a:fld>
            <a:endParaRPr lang="en-GB" altLang="zh-C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AAA13D2-6942-A1A9-5AFD-5B6383E75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Case Study: GP Hyper-heuristic</a:t>
            </a:r>
            <a:endParaRPr lang="zh-CN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C62CBD-1337-F3C0-C2C8-9DE3CF1302E8}"/>
              </a:ext>
            </a:extLst>
          </p:cNvPr>
          <p:cNvSpPr/>
          <p:nvPr/>
        </p:nvSpPr>
        <p:spPr>
          <a:xfrm>
            <a:off x="7382482" y="980728"/>
            <a:ext cx="1368152" cy="1368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0875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6AFFE-152A-6FC4-D6B4-3A1D6D6DC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FCF7E2-5197-3F96-647E-82744B6C6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064834"/>
            <a:ext cx="7596336" cy="48124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DF2B8D-FDB2-9F86-AC33-1101799DB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99F5F-4CDB-2BB2-F41F-43A7F1A21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29</a:t>
            </a:fld>
            <a:endParaRPr lang="en-GB" altLang="zh-C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FC51493-09BE-16EE-964A-1DC878B2A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Case Study: GP Hyper-heuristic</a:t>
            </a:r>
            <a:endParaRPr lang="zh-CN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C02B4B-5B5B-A9CD-38C7-C40B70A38DE9}"/>
              </a:ext>
            </a:extLst>
          </p:cNvPr>
          <p:cNvSpPr/>
          <p:nvPr/>
        </p:nvSpPr>
        <p:spPr>
          <a:xfrm>
            <a:off x="7382482" y="980728"/>
            <a:ext cx="1368152" cy="1728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88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>
                <a:ea typeface="宋体" charset="-122"/>
              </a:rPr>
              <a:t>Hyper-heuristics </a:t>
            </a:r>
          </a:p>
          <a:p>
            <a:pPr lvl="1"/>
            <a:r>
              <a:rPr lang="en-GB" dirty="0">
                <a:ea typeface="宋体" charset="-122"/>
              </a:rPr>
              <a:t>Motivations of hyper-heuristics</a:t>
            </a:r>
          </a:p>
          <a:p>
            <a:pPr lvl="1"/>
            <a:r>
              <a:rPr lang="en-GB" dirty="0">
                <a:ea typeface="宋体" charset="-122"/>
              </a:rPr>
              <a:t>Selection hyper-heuristics</a:t>
            </a:r>
          </a:p>
          <a:p>
            <a:pPr lvl="1"/>
            <a:r>
              <a:rPr lang="en-GB" dirty="0">
                <a:ea typeface="宋体" charset="-122"/>
              </a:rPr>
              <a:t>Generation hyper-heuristics</a:t>
            </a:r>
          </a:p>
          <a:p>
            <a:pPr lvl="1"/>
            <a:r>
              <a:rPr lang="en-GB" dirty="0">
                <a:ea typeface="宋体" charset="-122"/>
              </a:rPr>
              <a:t>Recent advances 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lecture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BC51C5-6A51-417D-95E0-B5BEB324FC04}" type="slidenum">
              <a:rPr lang="en-GB" altLang="zh-CN" smtClean="0"/>
              <a:pPr>
                <a:defRPr/>
              </a:pPr>
              <a:t>3</a:t>
            </a:fld>
            <a:endParaRPr lang="en-GB" altLang="zh-CN" dirty="0"/>
          </a:p>
        </p:txBody>
      </p:sp>
    </p:spTree>
    <p:extLst>
      <p:ext uri="{BB962C8B-B14F-4D97-AF65-F5344CB8AC3E}">
        <p14:creationId xmlns:p14="http://schemas.microsoft.com/office/powerpoint/2010/main" val="3381461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30</a:t>
            </a:fld>
            <a:endParaRPr lang="en-GB" altLang="zh-C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HyFlex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2851056"/>
            <a:ext cx="4696556" cy="26921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528" y="2676987"/>
            <a:ext cx="3569193" cy="3187055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674552" y="4197155"/>
            <a:ext cx="576064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323528" y="1124744"/>
            <a:ext cx="8424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err="1"/>
              <a:t>Hyflex</a:t>
            </a:r>
            <a:r>
              <a:rPr lang="en-US" dirty="0"/>
              <a:t> was built in Nottingham ASAP group for a general framework for various hyper-heuristic algorithm development and testing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Current version 2.0. </a:t>
            </a:r>
          </a:p>
        </p:txBody>
      </p:sp>
    </p:spTree>
    <p:extLst>
      <p:ext uri="{BB962C8B-B14F-4D97-AF65-F5344CB8AC3E}">
        <p14:creationId xmlns:p14="http://schemas.microsoft.com/office/powerpoint/2010/main" val="33358698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8F190D-4699-BF45-B4A5-702FC9F13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42714" y="6370868"/>
            <a:ext cx="5040312" cy="476250"/>
          </a:xfrm>
        </p:spPr>
        <p:txBody>
          <a:bodyPr/>
          <a:lstStyle/>
          <a:p>
            <a:pPr>
              <a:defRPr/>
            </a:pPr>
            <a:r>
              <a:rPr lang="en-GB" dirty="0"/>
              <a:t>AE2AIM: Artificial Intelligence Methods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D160E9-1AD1-C641-8E0E-3F3791B4A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31</a:t>
            </a:fld>
            <a:endParaRPr lang="en-GB" altLang="zh-CN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C5435B8-21ED-0142-BA4F-608F67A9C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N" dirty="0"/>
              <a:t>Deep Reinforcement Learning Hyper-heuristics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ABF1D3-6EEE-E24D-8EAF-A023D34FDD8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286" y="3144095"/>
            <a:ext cx="4889794" cy="29807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392DB2-4C9C-3749-B396-36504E518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939552"/>
            <a:ext cx="3097039" cy="584599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B7B3C06-4A8E-AB4D-A039-A8008FE8C0A8}"/>
              </a:ext>
            </a:extLst>
          </p:cNvPr>
          <p:cNvSpPr/>
          <p:nvPr/>
        </p:nvSpPr>
        <p:spPr>
          <a:xfrm>
            <a:off x="251520" y="1072686"/>
            <a:ext cx="6120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Lu, H., Zhang, X., and Yang, S. (2020). A learning-based iterative method for solving vehicle routing problems. In ICLR.</a:t>
            </a:r>
            <a:endParaRPr lang="en-US" sz="1600" dirty="0">
              <a:effectLst/>
              <a:latin typeface="Helvetica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6DAF5C5-B974-7449-94F7-1A7D3C055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91" y="1600332"/>
            <a:ext cx="2737928" cy="3805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EE16CD2-62C0-CD40-AEF7-A14181C1DB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704" y="2008018"/>
            <a:ext cx="3581410" cy="412870"/>
          </a:xfrm>
          <a:prstGeom prst="rect">
            <a:avLst/>
          </a:prstGeom>
        </p:spPr>
      </p:pic>
      <p:sp>
        <p:nvSpPr>
          <p:cNvPr id="18" name="Curved Down Arrow 17">
            <a:extLst>
              <a:ext uri="{FF2B5EF4-FFF2-40B4-BE49-F238E27FC236}">
                <a16:creationId xmlns:a16="http://schemas.microsoft.com/office/drawing/2014/main" id="{9772B746-F145-4F4E-8488-A5FC25A5E06D}"/>
              </a:ext>
            </a:extLst>
          </p:cNvPr>
          <p:cNvSpPr/>
          <p:nvPr/>
        </p:nvSpPr>
        <p:spPr>
          <a:xfrm rot="20759548">
            <a:off x="2749846" y="2414612"/>
            <a:ext cx="4063375" cy="912777"/>
          </a:xfrm>
          <a:prstGeom prst="curvedDownArrow">
            <a:avLst>
              <a:gd name="adj1" fmla="val 25000"/>
              <a:gd name="adj2" fmla="val 38875"/>
              <a:gd name="adj3" fmla="val 20389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899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004489-D6DF-EC47-A329-89DEDF1C3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61D09-1C3C-EC4B-A3BB-17057310F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32</a:t>
            </a:fld>
            <a:endParaRPr lang="en-GB" altLang="zh-CN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22441CB-6260-2848-9E01-CBB637900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-45155"/>
            <a:ext cx="8820472" cy="953876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endParaRPr lang="en-C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F157F5A-92E0-324E-AEAB-B8EB9476C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5696" y="4406244"/>
            <a:ext cx="7164288" cy="238443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BF3A90-8056-1C4C-B34C-8D043EE89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9392"/>
            <a:ext cx="6691515" cy="45919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A67294-D070-EA46-9F71-79E5FB7F9808}"/>
              </a:ext>
            </a:extLst>
          </p:cNvPr>
          <p:cNvSpPr txBox="1"/>
          <p:nvPr/>
        </p:nvSpPr>
        <p:spPr>
          <a:xfrm>
            <a:off x="26547" y="-68027"/>
            <a:ext cx="1953166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N" sz="2400" dirty="0"/>
              <a:t>Intesification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7A27F0-CFE0-8E45-AC4D-87A0F2395351}"/>
              </a:ext>
            </a:extLst>
          </p:cNvPr>
          <p:cNvSpPr txBox="1"/>
          <p:nvPr/>
        </p:nvSpPr>
        <p:spPr>
          <a:xfrm>
            <a:off x="21492" y="5272308"/>
            <a:ext cx="1814203" cy="40011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N" sz="2000" dirty="0"/>
              <a:t>Diversification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3A5194-1026-0B40-B802-FA1F544E9B8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72077" y="2618677"/>
            <a:ext cx="1820326" cy="19698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3F56DA-3A5B-AB43-AA7A-EB1EE2A45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4120" y="289858"/>
            <a:ext cx="1820327" cy="1891712"/>
          </a:xfrm>
          <a:prstGeom prst="rect">
            <a:avLst/>
          </a:prstGeom>
        </p:spPr>
      </p:pic>
      <p:sp>
        <p:nvSpPr>
          <p:cNvPr id="15" name="Striped Right Arrow 14">
            <a:extLst>
              <a:ext uri="{FF2B5EF4-FFF2-40B4-BE49-F238E27FC236}">
                <a16:creationId xmlns:a16="http://schemas.microsoft.com/office/drawing/2014/main" id="{491006A6-F0AC-2A41-B920-4F05E732E27C}"/>
              </a:ext>
            </a:extLst>
          </p:cNvPr>
          <p:cNvSpPr/>
          <p:nvPr/>
        </p:nvSpPr>
        <p:spPr>
          <a:xfrm rot="5400000">
            <a:off x="7452320" y="2181570"/>
            <a:ext cx="432793" cy="341173"/>
          </a:xfrm>
          <a:prstGeom prst="striped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465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F425940-4B86-C042-8E1F-C9B7209751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196752"/>
            <a:ext cx="6981825" cy="254403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889320-BF57-A84B-95BB-722FD82E6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17E9DB-8B0E-784C-81BF-72D3ABE0B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33</a:t>
            </a:fld>
            <a:endParaRPr lang="en-GB" altLang="zh-C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95DD2B-D549-484A-8A6C-2E22BE183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DC5D50-5AF6-6A4B-BBCA-0083A47EC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3761858"/>
            <a:ext cx="5570575" cy="260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9001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dirty="0"/>
              <a:t>Using machine learning methods to evolve (low-level) heuristics. </a:t>
            </a:r>
          </a:p>
          <a:p>
            <a:r>
              <a:rPr lang="en-US" dirty="0"/>
              <a:t>Often expressed in terms of trees/maps.</a:t>
            </a:r>
          </a:p>
          <a:p>
            <a:pPr lvl="1"/>
            <a:r>
              <a:rPr lang="en-US" dirty="0"/>
              <a:t>Genetic programming tree</a:t>
            </a:r>
          </a:p>
          <a:p>
            <a:pPr lvl="1"/>
            <a:r>
              <a:rPr lang="en-US" dirty="0"/>
              <a:t>State-action map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34</a:t>
            </a:fld>
            <a:endParaRPr lang="en-GB" altLang="zh-C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 Generation Hyper-heuristic Framework</a:t>
            </a:r>
            <a:endParaRPr lang="en-US" dirty="0"/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7469534" y="1249635"/>
            <a:ext cx="539750" cy="53975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GB" sz="2400" b="1"/>
              <a:t>-</a:t>
            </a: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7918797" y="2059260"/>
            <a:ext cx="539750" cy="53975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GB" sz="2400"/>
              <a:t>+</a:t>
            </a: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7831484" y="1790973"/>
            <a:ext cx="269875" cy="2698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H="1">
            <a:off x="7380634" y="1790973"/>
            <a:ext cx="269875" cy="2698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71234" y="2870473"/>
            <a:ext cx="539750" cy="53975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GB" sz="2400"/>
              <a:t>F</a:t>
            </a:r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7471122" y="2870473"/>
            <a:ext cx="539750" cy="53975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GB" sz="2400"/>
              <a:t>S</a:t>
            </a:r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7020272" y="2060848"/>
            <a:ext cx="539750" cy="53975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GB" sz="2400"/>
              <a:t>C</a:t>
            </a:r>
            <a:endParaRPr lang="en-GB"/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>
            <a:off x="8280747" y="2600598"/>
            <a:ext cx="269875" cy="2698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 flipH="1">
            <a:off x="7829897" y="2600598"/>
            <a:ext cx="269875" cy="2698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6" name="Text Box 24"/>
          <p:cNvSpPr txBox="1">
            <a:spLocks noChangeArrowheads="1"/>
          </p:cNvSpPr>
          <p:nvPr/>
        </p:nvSpPr>
        <p:spPr bwMode="auto">
          <a:xfrm>
            <a:off x="4463057" y="3427685"/>
            <a:ext cx="2124075" cy="519113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800"/>
              <a:t>Bin Fullness</a:t>
            </a:r>
          </a:p>
        </p:txBody>
      </p:sp>
      <p:sp>
        <p:nvSpPr>
          <p:cNvPr id="17" name="Line 25"/>
          <p:cNvSpPr>
            <a:spLocks noChangeShapeType="1"/>
          </p:cNvSpPr>
          <p:nvPr/>
        </p:nvSpPr>
        <p:spPr bwMode="auto">
          <a:xfrm>
            <a:off x="6587133" y="1806848"/>
            <a:ext cx="505148" cy="39801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8" name="Line 26"/>
          <p:cNvSpPr>
            <a:spLocks noChangeShapeType="1"/>
          </p:cNvSpPr>
          <p:nvPr/>
        </p:nvSpPr>
        <p:spPr bwMode="auto">
          <a:xfrm>
            <a:off x="6406157" y="2614885"/>
            <a:ext cx="1118171" cy="454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9" name="Line 27"/>
          <p:cNvSpPr>
            <a:spLocks noChangeShapeType="1"/>
          </p:cNvSpPr>
          <p:nvPr/>
        </p:nvSpPr>
        <p:spPr bwMode="auto">
          <a:xfrm flipV="1">
            <a:off x="6587133" y="3356991"/>
            <a:ext cx="1801292" cy="35803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20" name="Text Box 22"/>
          <p:cNvSpPr txBox="1">
            <a:spLocks noChangeArrowheads="1"/>
          </p:cNvSpPr>
          <p:nvPr/>
        </p:nvSpPr>
        <p:spPr bwMode="auto">
          <a:xfrm>
            <a:off x="4426545" y="1411560"/>
            <a:ext cx="2182812" cy="519113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800" dirty="0"/>
              <a:t>Bin Capacity</a:t>
            </a:r>
          </a:p>
        </p:txBody>
      </p:sp>
      <p:sp>
        <p:nvSpPr>
          <p:cNvPr id="21" name="Text Box 23"/>
          <p:cNvSpPr txBox="1">
            <a:spLocks noChangeArrowheads="1"/>
          </p:cNvSpPr>
          <p:nvPr/>
        </p:nvSpPr>
        <p:spPr bwMode="auto">
          <a:xfrm>
            <a:off x="4613870" y="2275160"/>
            <a:ext cx="1865312" cy="519113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800"/>
              <a:t>Piece Size</a:t>
            </a:r>
          </a:p>
        </p:txBody>
      </p:sp>
    </p:spTree>
    <p:extLst>
      <p:ext uri="{BB962C8B-B14F-4D97-AF65-F5344CB8AC3E}">
        <p14:creationId xmlns:p14="http://schemas.microsoft.com/office/powerpoint/2010/main" val="34973515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35</a:t>
            </a:fld>
            <a:endParaRPr lang="en-GB" altLang="zh-C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real-life application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5220" y="1971375"/>
            <a:ext cx="3708412" cy="3266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Content Placeholder 6"/>
          <p:cNvSpPr txBox="1">
            <a:spLocks/>
          </p:cNvSpPr>
          <p:nvPr/>
        </p:nvSpPr>
        <p:spPr bwMode="auto">
          <a:xfrm>
            <a:off x="107504" y="1916832"/>
            <a:ext cx="4680644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>
              <a:buFont typeface="Arial"/>
              <a:buChar char="•"/>
            </a:pPr>
            <a:r>
              <a:rPr lang="en-US" sz="2000" baseline="0" dirty="0"/>
              <a:t>Ningbo Port is the 3rd largest in the world, almost 20m TEUs in 2015.</a:t>
            </a:r>
          </a:p>
          <a:p>
            <a:pPr>
              <a:buFont typeface="Arial"/>
              <a:buChar char="•"/>
            </a:pPr>
            <a:r>
              <a:rPr lang="en-US" sz="2000" baseline="0" dirty="0"/>
              <a:t>Important part of Ningbo Smart City project.</a:t>
            </a:r>
          </a:p>
          <a:p>
            <a:pPr>
              <a:buFont typeface="Arial"/>
              <a:buChar char="•"/>
            </a:pPr>
            <a:r>
              <a:rPr lang="en-US" sz="2000" baseline="0" dirty="0"/>
              <a:t>Ningbo Port is also a very import node in China’s </a:t>
            </a:r>
            <a:r>
              <a:rPr lang="en-US" sz="2000" i="1" baseline="0" dirty="0"/>
              <a:t>One Belt One Road</a:t>
            </a:r>
            <a:r>
              <a:rPr lang="en-US" sz="2000" baseline="0" dirty="0"/>
              <a:t> </a:t>
            </a:r>
            <a:r>
              <a:rPr lang="en-US" sz="2000" baseline="0" dirty="0" err="1"/>
              <a:t>Programme</a:t>
            </a:r>
            <a:r>
              <a:rPr lang="en-US" sz="2000" baseline="0" dirty="0"/>
              <a:t>.</a:t>
            </a:r>
          </a:p>
          <a:p>
            <a:pPr>
              <a:buFont typeface="Arial"/>
              <a:buChar char="•"/>
            </a:pPr>
            <a:r>
              <a:rPr lang="en-US" sz="2000" baseline="0" dirty="0"/>
              <a:t>World class hardware and relatively good IT systems.</a:t>
            </a:r>
          </a:p>
          <a:p>
            <a:pPr>
              <a:buFont typeface="Arial"/>
              <a:buChar char="•"/>
            </a:pPr>
            <a:r>
              <a:rPr lang="en-US" sz="2000" baseline="0" dirty="0">
                <a:solidFill>
                  <a:srgbClr val="FF0000"/>
                </a:solidFill>
              </a:rPr>
              <a:t>Main issues: No integration, low hardware efficiency, low automation.</a:t>
            </a:r>
            <a:endParaRPr lang="en-US" altLang="zh-CN" sz="1600" baseline="0" dirty="0">
              <a:solidFill>
                <a:srgbClr val="FF0000"/>
              </a:solidFill>
              <a:latin typeface="宋体"/>
              <a:ea typeface="宋体"/>
              <a:cs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9790993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dirty="0"/>
              <a:t>Low-level heuristics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36</a:t>
            </a:fld>
            <a:endParaRPr lang="en-GB" altLang="zh-C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Simulated </a:t>
            </a:r>
            <a:r>
              <a:rPr lang="en-US" dirty="0" err="1"/>
              <a:t>Anneaing</a:t>
            </a:r>
            <a:r>
              <a:rPr lang="en-US" dirty="0"/>
              <a:t> Hyper-heuristic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076363"/>
            <a:ext cx="7776864" cy="27927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84368" y="4509120"/>
            <a:ext cx="72008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54934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C6B554-D6C5-6145-883E-258D3418F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28E003-E717-5241-9591-5652F05AA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37</a:t>
            </a:fld>
            <a:endParaRPr lang="en-GB" altLang="zh-C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9378708-776A-F74B-A5FF-3B38F8295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Results 1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2EDE403F-0AFF-404C-B1F5-3ABBF39BE4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313" y="1322746"/>
            <a:ext cx="8229600" cy="457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46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F59DCF-CD01-DD43-8A7E-D80490F60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28EDF3-60BB-764F-835C-D161738FC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38</a:t>
            </a:fld>
            <a:endParaRPr lang="en-GB" altLang="zh-C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E3163D-E28A-B346-B86E-0E402CB33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Results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CD0932-8190-974E-A2FD-D6A774DFC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851"/>
            <a:ext cx="9144000" cy="490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312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1"/>
          </p:nvPr>
        </p:nvSpPr>
        <p:spPr>
          <a:xfrm>
            <a:off x="323528" y="980728"/>
            <a:ext cx="7992888" cy="504056"/>
          </a:xfrm>
          <a:solidFill>
            <a:srgbClr val="F9A191"/>
          </a:solidFill>
        </p:spPr>
        <p:txBody>
          <a:bodyPr/>
          <a:lstStyle/>
          <a:p>
            <a:r>
              <a:rPr lang="en-US" dirty="0">
                <a:solidFill>
                  <a:srgbClr val="000090"/>
                </a:solidFill>
              </a:rPr>
              <a:t>10-15% improvement in performance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39</a:t>
            </a:fld>
            <a:endParaRPr lang="en-GB" altLang="zh-C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results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84784"/>
            <a:ext cx="7003380" cy="490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14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Representation (encoding) of candidate solutions</a:t>
            </a:r>
          </a:p>
          <a:p>
            <a:r>
              <a:rPr lang="en-GB" dirty="0"/>
              <a:t>Evaluation function</a:t>
            </a:r>
          </a:p>
          <a:p>
            <a:r>
              <a:rPr lang="en-GB" dirty="0"/>
              <a:t>Initialisation</a:t>
            </a:r>
          </a:p>
          <a:p>
            <a:r>
              <a:rPr lang="en-GB" dirty="0"/>
              <a:t>Search process (guideline)</a:t>
            </a:r>
          </a:p>
          <a:p>
            <a:r>
              <a:rPr lang="en-GB" dirty="0"/>
              <a:t>Neighbourhood relation – move operator(s)</a:t>
            </a:r>
          </a:p>
          <a:p>
            <a:r>
              <a:rPr lang="en-GB" dirty="0"/>
              <a:t>Mechanism for escaping from local optima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4</a:t>
            </a:fld>
            <a:endParaRPr lang="en-GB" altLang="zh-C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Main Components of </a:t>
            </a:r>
            <a:r>
              <a:rPr lang="en-US" dirty="0" err="1"/>
              <a:t>Metaheuristics</a:t>
            </a:r>
            <a:r>
              <a:rPr lang="en-US" dirty="0"/>
              <a:t> = revisited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51520" y="5229200"/>
            <a:ext cx="8640960" cy="576064"/>
            <a:chOff x="35496" y="6165304"/>
            <a:chExt cx="7774301" cy="576064"/>
          </a:xfrm>
        </p:grpSpPr>
        <p:sp>
          <p:nvSpPr>
            <p:cNvPr id="9" name="Chevron 8"/>
            <p:cNvSpPr/>
            <p:nvPr/>
          </p:nvSpPr>
          <p:spPr>
            <a:xfrm>
              <a:off x="35496" y="6165304"/>
              <a:ext cx="1478073" cy="576064"/>
            </a:xfrm>
            <a:prstGeom prst="chevron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600" b="1" dirty="0">
                  <a:solidFill>
                    <a:srgbClr val="FFFF00"/>
                  </a:solidFill>
                </a:rPr>
                <a:t>Guideline (MH)</a:t>
              </a:r>
            </a:p>
          </p:txBody>
        </p:sp>
        <p:sp>
          <p:nvSpPr>
            <p:cNvPr id="10" name="Chevron 9"/>
            <p:cNvSpPr/>
            <p:nvPr/>
          </p:nvSpPr>
          <p:spPr>
            <a:xfrm>
              <a:off x="1250688" y="6165304"/>
              <a:ext cx="1478073" cy="576064"/>
            </a:xfrm>
            <a:prstGeom prst="chevron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600" b="1" dirty="0">
                  <a:solidFill>
                    <a:srgbClr val="FFFF00"/>
                  </a:solidFill>
                </a:rPr>
                <a:t>Encoding</a:t>
              </a:r>
            </a:p>
          </p:txBody>
        </p:sp>
        <p:sp>
          <p:nvSpPr>
            <p:cNvPr id="11" name="Chevron 10"/>
            <p:cNvSpPr/>
            <p:nvPr/>
          </p:nvSpPr>
          <p:spPr>
            <a:xfrm>
              <a:off x="2367786" y="6165304"/>
              <a:ext cx="1684391" cy="576064"/>
            </a:xfrm>
            <a:prstGeom prst="chevron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600" b="1" dirty="0">
                  <a:solidFill>
                    <a:srgbClr val="FFFF00"/>
                  </a:solidFill>
                </a:rPr>
                <a:t>Initialisation</a:t>
              </a:r>
            </a:p>
          </p:txBody>
        </p:sp>
        <p:sp>
          <p:nvSpPr>
            <p:cNvPr id="12" name="Chevron 11"/>
            <p:cNvSpPr/>
            <p:nvPr/>
          </p:nvSpPr>
          <p:spPr>
            <a:xfrm>
              <a:off x="3779912" y="6165304"/>
              <a:ext cx="1599942" cy="576064"/>
            </a:xfrm>
            <a:prstGeom prst="chevron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600" b="1" dirty="0">
                  <a:solidFill>
                    <a:srgbClr val="FFFF00"/>
                  </a:solidFill>
                </a:rPr>
                <a:t>Operator(s)</a:t>
              </a:r>
            </a:p>
          </p:txBody>
        </p:sp>
        <p:sp>
          <p:nvSpPr>
            <p:cNvPr id="13" name="Chevron 12"/>
            <p:cNvSpPr/>
            <p:nvPr/>
          </p:nvSpPr>
          <p:spPr>
            <a:xfrm>
              <a:off x="5123354" y="6165304"/>
              <a:ext cx="1478073" cy="576064"/>
            </a:xfrm>
            <a:prstGeom prst="chevron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600" b="1" dirty="0">
                  <a:solidFill>
                    <a:srgbClr val="FFFF00"/>
                  </a:solidFill>
                </a:rPr>
                <a:t>Escape</a:t>
              </a:r>
            </a:p>
            <a:p>
              <a:pPr algn="ctr"/>
              <a:r>
                <a:rPr lang="en-GB" sz="1600" b="1" dirty="0">
                  <a:solidFill>
                    <a:srgbClr val="FFFF00"/>
                  </a:solidFill>
                </a:rPr>
                <a:t>Method</a:t>
              </a:r>
            </a:p>
          </p:txBody>
        </p:sp>
        <p:sp>
          <p:nvSpPr>
            <p:cNvPr id="14" name="Chevron 13"/>
            <p:cNvSpPr/>
            <p:nvPr/>
          </p:nvSpPr>
          <p:spPr>
            <a:xfrm>
              <a:off x="6331724" y="6165304"/>
              <a:ext cx="1478073" cy="576064"/>
            </a:xfrm>
            <a:prstGeom prst="chevron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600" b="1" dirty="0">
                  <a:solidFill>
                    <a:srgbClr val="FFFF00"/>
                  </a:solidFill>
                </a:rPr>
                <a:t>Evaluation</a:t>
              </a:r>
            </a:p>
            <a:p>
              <a:pPr algn="ctr"/>
              <a:r>
                <a:rPr lang="en-GB" sz="1600" b="1" dirty="0">
                  <a:solidFill>
                    <a:srgbClr val="FFFF00"/>
                  </a:solidFill>
                </a:rPr>
                <a:t>Function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009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>
                <a:ea typeface="宋体" charset="-122"/>
              </a:rPr>
              <a:t>Multi-objective optimisation</a:t>
            </a:r>
          </a:p>
          <a:p>
            <a:pPr lvl="1"/>
            <a:endParaRPr lang="en-GB" altLang="zh-CN" dirty="0">
              <a:ea typeface="宋体" charset="-122"/>
            </a:endParaRPr>
          </a:p>
          <a:p>
            <a:pPr lvl="1"/>
            <a:endParaRPr lang="en-GB" altLang="zh-CN" dirty="0">
              <a:ea typeface="宋体" charset="-122"/>
            </a:endParaRPr>
          </a:p>
          <a:p>
            <a:pPr lvl="1"/>
            <a:endParaRPr lang="en-GB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51520" y="72007"/>
            <a:ext cx="8712968" cy="764705"/>
          </a:xfrm>
        </p:spPr>
        <p:txBody>
          <a:bodyPr/>
          <a:lstStyle/>
          <a:p>
            <a:r>
              <a:rPr lang="en-US" dirty="0"/>
              <a:t>The next lecture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BC51C5-6A51-417D-95E0-B5BEB324FC04}" type="slidenum">
              <a:rPr lang="en-GB" altLang="zh-CN" smtClean="0"/>
              <a:pPr>
                <a:defRPr/>
              </a:pPr>
              <a:t>40</a:t>
            </a:fld>
            <a:endParaRPr lang="en-GB" altLang="zh-CN" dirty="0"/>
          </a:p>
        </p:txBody>
      </p:sp>
    </p:spTree>
    <p:extLst>
      <p:ext uri="{BB962C8B-B14F-4D97-AF65-F5344CB8AC3E}">
        <p14:creationId xmlns:p14="http://schemas.microsoft.com/office/powerpoint/2010/main" val="2638478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Most of the real-world optimisation problems are proven to be </a:t>
            </a:r>
            <a:r>
              <a:rPr lang="en-GB" dirty="0">
                <a:solidFill>
                  <a:srgbClr val="FF0000"/>
                </a:solidFill>
              </a:rPr>
              <a:t>NP-hard</a:t>
            </a:r>
            <a:r>
              <a:rPr lang="en-GB" dirty="0"/>
              <a:t> </a:t>
            </a:r>
          </a:p>
          <a:p>
            <a:r>
              <a:rPr lang="en-GB" dirty="0"/>
              <a:t>The current state of the art in search methodologies tend to focus on bespoke systems (mostly trial and error)</a:t>
            </a:r>
          </a:p>
          <a:p>
            <a:pPr lvl="1"/>
            <a:r>
              <a:rPr lang="en-GB" sz="2800" kern="1200" dirty="0">
                <a:latin typeface="Arial" charset="0"/>
              </a:rPr>
              <a:t>In general, these systems are expensive to build, but provide successful results </a:t>
            </a:r>
          </a:p>
          <a:p>
            <a:pPr lvl="1"/>
            <a:r>
              <a:rPr lang="en-GB" dirty="0"/>
              <a:t>Unfortunately, their application to new problem domains or even new problem instances from a known domain still requires expert involvement.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5</a:t>
            </a:fld>
            <a:endParaRPr lang="en-GB" altLang="zh-C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2324654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Can we:</a:t>
            </a:r>
          </a:p>
          <a:p>
            <a:r>
              <a:rPr lang="en-US" dirty="0"/>
              <a:t>raise the generality of the algorithms?</a:t>
            </a:r>
          </a:p>
          <a:p>
            <a:r>
              <a:rPr lang="en-US" dirty="0"/>
              <a:t>avoid or reduce parameter tuning?</a:t>
            </a:r>
          </a:p>
          <a:p>
            <a:r>
              <a:rPr lang="en-US" dirty="0"/>
              <a:t>automate the design of heuristics?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6</a:t>
            </a:fld>
            <a:endParaRPr lang="en-GB" altLang="zh-C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do better?</a:t>
            </a:r>
          </a:p>
        </p:txBody>
      </p:sp>
    </p:spTree>
    <p:extLst>
      <p:ext uri="{BB962C8B-B14F-4D97-AF65-F5344CB8AC3E}">
        <p14:creationId xmlns:p14="http://schemas.microsoft.com/office/powerpoint/2010/main" val="3830098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40A4E-B353-0F1B-78F7-DAA30F821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43F29B-0A7A-4B86-524C-6F6BE6C60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There are so many algorithms for optimization, so what is the best one?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Answer: NO</a:t>
            </a:r>
          </a:p>
          <a:p>
            <a:pPr marL="0" indent="0">
              <a:buNone/>
            </a:pPr>
            <a:r>
              <a:rPr lang="en-US" dirty="0"/>
              <a:t>Reasons that we cannot answer this question</a:t>
            </a:r>
          </a:p>
          <a:p>
            <a:r>
              <a:rPr lang="en-US" altLang="zh-CN" sz="2000" b="0" dirty="0"/>
              <a:t>Complexity and diversity of real-world problems often mean that some problem are easier to solve,</a:t>
            </a:r>
          </a:p>
          <a:p>
            <a:r>
              <a:rPr lang="en-US" sz="2000" b="0" dirty="0"/>
              <a:t>whereas, others can be extremely difficult to solve</a:t>
            </a:r>
          </a:p>
          <a:p>
            <a:endParaRPr lang="en-US" sz="2000" b="0" dirty="0"/>
          </a:p>
          <a:p>
            <a:pPr marL="0" indent="0">
              <a:buNone/>
            </a:pPr>
            <a:r>
              <a:rPr lang="en-US" sz="2000" dirty="0"/>
              <a:t>A single method that can cope with all type of problems is impossible.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D5E35F-50D9-E7C6-359F-B61B98433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AE2AIM: Artificial Intelligence Methods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971690-D2FD-CE58-C68F-E74ED21CC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7</a:t>
            </a:fld>
            <a:endParaRPr lang="en-GB" altLang="zh-CN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07592A7-DEBA-D3E5-B774-583B99CD8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 free lunch theorem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571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E4164-6552-7910-38A8-D368C8552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L] No Free Lunch Theorems — Dsaint31's blog">
            <a:extLst>
              <a:ext uri="{FF2B5EF4-FFF2-40B4-BE49-F238E27FC236}">
                <a16:creationId xmlns:a16="http://schemas.microsoft.com/office/drawing/2014/main" id="{5AB1BACA-EBEB-6BFE-CB6A-0966DB9E3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431654"/>
            <a:ext cx="4317903" cy="293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A172D73-98CE-D55B-7C60-D69157511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052736"/>
            <a:ext cx="5975895" cy="51125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No-free-lunch(NFL) theorem</a:t>
            </a:r>
          </a:p>
          <a:p>
            <a:r>
              <a:rPr lang="en-US" b="0" dirty="0"/>
              <a:t>There’s no one model that works for every problem (scenario)</a:t>
            </a:r>
          </a:p>
          <a:p>
            <a:r>
              <a:rPr lang="en-US" b="0" dirty="0"/>
              <a:t>Assumptions of a great model for one problem may not hold for another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D67229-3679-2981-EEA8-F93173734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EECC99-F6F1-0890-E6AF-3585D90F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8</a:t>
            </a:fld>
            <a:endParaRPr lang="en-GB" altLang="zh-CN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DAFDC0A-3B8E-D87B-7F0C-CD2C20DA7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 free lunch theorem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138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dirty="0"/>
              <a:t>Extremely challenging</a:t>
            </a:r>
          </a:p>
          <a:p>
            <a:pPr lvl="1" eaLnBrk="1" hangingPunct="1"/>
            <a:r>
              <a:rPr lang="en-GB" dirty="0"/>
              <a:t>Addressed in almost complete absence of a </a:t>
            </a:r>
            <a:r>
              <a:rPr lang="en-GB" b="1" dirty="0">
                <a:solidFill>
                  <a:srgbClr val="FF0000"/>
                </a:solidFill>
              </a:rPr>
              <a:t>mathematical</a:t>
            </a:r>
            <a:r>
              <a:rPr lang="en-GB" dirty="0"/>
              <a:t> and </a:t>
            </a:r>
            <a:r>
              <a:rPr lang="en-GB" b="1" dirty="0">
                <a:solidFill>
                  <a:srgbClr val="FF0000"/>
                </a:solidFill>
              </a:rPr>
              <a:t>theoretical</a:t>
            </a:r>
            <a:r>
              <a:rPr lang="en-GB" dirty="0"/>
              <a:t> understanding of how to build meta-level intelligent search methodologies which are capable of automatically tuning/selecting/generating systems. </a:t>
            </a:r>
          </a:p>
          <a:p>
            <a:pPr lvl="1" eaLnBrk="1" hangingPunct="1"/>
            <a:r>
              <a:rPr lang="en-GB" dirty="0"/>
              <a:t>A goal is raising the level of </a:t>
            </a:r>
            <a:r>
              <a:rPr lang="en-GB" b="1" dirty="0">
                <a:solidFill>
                  <a:srgbClr val="FF0000"/>
                </a:solidFill>
              </a:rPr>
              <a:t>generality</a:t>
            </a:r>
            <a:r>
              <a:rPr lang="en-GB" dirty="0"/>
              <a:t> of search methodologies through learning and adaptation so that they would be applicable across a broad range of problems without requiring any human expert intervention (cross-domain search).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9</a:t>
            </a:fld>
            <a:endParaRPr lang="en-GB" altLang="zh-C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Hyper-heuristics: Automated design of search methodologies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09897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8988</TotalTime>
  <Words>1760</Words>
  <Application>Microsoft Office PowerPoint</Application>
  <PresentationFormat>On-screen Show (4:3)</PresentationFormat>
  <Paragraphs>351</Paragraphs>
  <Slides>40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54" baseType="lpstr">
      <vt:lpstr>Foundry Form Sans Medium</vt:lpstr>
      <vt:lpstr>Gamond</vt:lpstr>
      <vt:lpstr>宋体</vt:lpstr>
      <vt:lpstr>Arial</vt:lpstr>
      <vt:lpstr>Calibri</vt:lpstr>
      <vt:lpstr>Helvetica</vt:lpstr>
      <vt:lpstr>Symbol</vt:lpstr>
      <vt:lpstr>Times</vt:lpstr>
      <vt:lpstr>Times New Roman</vt:lpstr>
      <vt:lpstr>Verdana</vt:lpstr>
      <vt:lpstr>Wingdings</vt:lpstr>
      <vt:lpstr>Default Design</vt:lpstr>
      <vt:lpstr>Photo Editor Photo</vt:lpstr>
      <vt:lpstr>Equation</vt:lpstr>
      <vt:lpstr>PowerPoint Presentation</vt:lpstr>
      <vt:lpstr>In the previous lecture</vt:lpstr>
      <vt:lpstr>In this lecture</vt:lpstr>
      <vt:lpstr>Main Components of Metaheuristics = revisited</vt:lpstr>
      <vt:lpstr>Observations</vt:lpstr>
      <vt:lpstr>Can we do better?</vt:lpstr>
      <vt:lpstr>No free lunch theorem </vt:lpstr>
      <vt:lpstr>No free lunch theorem </vt:lpstr>
      <vt:lpstr>Hyper-heuristics: Automated design of search methodologies</vt:lpstr>
      <vt:lpstr>Hyper-heuristics: Automated design of search methodologies</vt:lpstr>
      <vt:lpstr>Hyper-heuristics</vt:lpstr>
      <vt:lpstr>Hyper-heuristics vs. Metaheuristics  Different Search Spaces</vt:lpstr>
      <vt:lpstr>Why Hyper-heuristics?</vt:lpstr>
      <vt:lpstr>Classification of Hyper-heuristics</vt:lpstr>
      <vt:lpstr>Classification of Hyper-heuristics</vt:lpstr>
      <vt:lpstr>A Hyper-heuristic Framework</vt:lpstr>
      <vt:lpstr>Selection Hyper-heuristics </vt:lpstr>
      <vt:lpstr>Heuristic Selection</vt:lpstr>
      <vt:lpstr>Move acceptance </vt:lpstr>
      <vt:lpstr>Simulated Annealing Hyper-heuristic</vt:lpstr>
      <vt:lpstr>Case Study: GP Hyper-heuristic</vt:lpstr>
      <vt:lpstr>Case Study: GP Hyper-heuristic</vt:lpstr>
      <vt:lpstr>Case Study: GP Hyper-heuristic</vt:lpstr>
      <vt:lpstr>Case Study: GP Hyper-heuristic</vt:lpstr>
      <vt:lpstr>Case Study: GP Hyper-heuristic</vt:lpstr>
      <vt:lpstr>Case Study: GP Hyper-heuristic</vt:lpstr>
      <vt:lpstr>Case Study: GP Hyper-heuristic</vt:lpstr>
      <vt:lpstr>Case Study: GP Hyper-heuristic</vt:lpstr>
      <vt:lpstr>Case Study: GP Hyper-heuristic</vt:lpstr>
      <vt:lpstr>HyFlex</vt:lpstr>
      <vt:lpstr>Deep Reinforcement Learning Hyper-heuristics</vt:lpstr>
      <vt:lpstr>PowerPoint Presentation</vt:lpstr>
      <vt:lpstr>Results</vt:lpstr>
      <vt:lpstr>A Generation Hyper-heuristic Framework</vt:lpstr>
      <vt:lpstr>A real-life application</vt:lpstr>
      <vt:lpstr>A Simulated Anneaing Hyper-heuristic</vt:lpstr>
      <vt:lpstr>Results 1</vt:lpstr>
      <vt:lpstr>Results 2</vt:lpstr>
      <vt:lpstr>General results</vt:lpstr>
      <vt:lpstr>The next lecture</vt:lpstr>
    </vt:vector>
  </TitlesOfParts>
  <Company>CSiT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--</dc:creator>
  <cp:lastModifiedBy>Xinan Chen</cp:lastModifiedBy>
  <cp:revision>758</cp:revision>
  <dcterms:created xsi:type="dcterms:W3CDTF">2005-12-08T16:59:15Z</dcterms:created>
  <dcterms:modified xsi:type="dcterms:W3CDTF">2025-04-14T04:39:08Z</dcterms:modified>
</cp:coreProperties>
</file>